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handoutMasterIdLst>
    <p:handoutMasterId r:id="rId39"/>
  </p:handoutMasterIdLst>
  <p:sldIdLst>
    <p:sldId id="256" r:id="rId2"/>
    <p:sldId id="257" r:id="rId3"/>
    <p:sldId id="259" r:id="rId4"/>
    <p:sldId id="258" r:id="rId5"/>
    <p:sldId id="285" r:id="rId6"/>
    <p:sldId id="260" r:id="rId7"/>
    <p:sldId id="286" r:id="rId8"/>
    <p:sldId id="281" r:id="rId9"/>
    <p:sldId id="283" r:id="rId10"/>
    <p:sldId id="282" r:id="rId11"/>
    <p:sldId id="284" r:id="rId12"/>
    <p:sldId id="261" r:id="rId13"/>
    <p:sldId id="269" r:id="rId14"/>
    <p:sldId id="290" r:id="rId15"/>
    <p:sldId id="262" r:id="rId16"/>
    <p:sldId id="263" r:id="rId17"/>
    <p:sldId id="287" r:id="rId18"/>
    <p:sldId id="289" r:id="rId19"/>
    <p:sldId id="288" r:id="rId20"/>
    <p:sldId id="270" r:id="rId21"/>
    <p:sldId id="264" r:id="rId22"/>
    <p:sldId id="275" r:id="rId23"/>
    <p:sldId id="279" r:id="rId24"/>
    <p:sldId id="280" r:id="rId25"/>
    <p:sldId id="276" r:id="rId26"/>
    <p:sldId id="277" r:id="rId27"/>
    <p:sldId id="278" r:id="rId28"/>
    <p:sldId id="265" r:id="rId29"/>
    <p:sldId id="266" r:id="rId30"/>
    <p:sldId id="273" r:id="rId31"/>
    <p:sldId id="271" r:id="rId32"/>
    <p:sldId id="291" r:id="rId33"/>
    <p:sldId id="272" r:id="rId34"/>
    <p:sldId id="274" r:id="rId35"/>
    <p:sldId id="268" r:id="rId36"/>
    <p:sldId id="26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86"/>
  </p:normalViewPr>
  <p:slideViewPr>
    <p:cSldViewPr snapToGrid="0" snapToObjects="1">
      <p:cViewPr varScale="1">
        <p:scale>
          <a:sx n="104" d="100"/>
          <a:sy n="104" d="100"/>
        </p:scale>
        <p:origin x="328"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87" d="100"/>
          <a:sy n="87" d="100"/>
        </p:scale>
        <p:origin x="333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2BD10F-8419-AE4E-A202-340C93783D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latin typeface="Times New Roman Regular"/>
              </a:rPr>
              <a:t>Magnetic Loop Antennas for</a:t>
            </a:r>
            <a:br>
              <a:rPr lang="en-US" dirty="0">
                <a:latin typeface="Times New Roman Regular"/>
              </a:rPr>
            </a:br>
            <a:r>
              <a:rPr lang="en-US" dirty="0">
                <a:latin typeface="Times New Roman Regular"/>
              </a:rPr>
              <a:t>DF, Receiving, and Transmitting</a:t>
            </a:r>
          </a:p>
        </p:txBody>
      </p:sp>
      <p:sp>
        <p:nvSpPr>
          <p:cNvPr id="3" name="Date Placeholder 2">
            <a:extLst>
              <a:ext uri="{FF2B5EF4-FFF2-40B4-BE49-F238E27FC236}">
                <a16:creationId xmlns:a16="http://schemas.microsoft.com/office/drawing/2014/main" id="{FF01D53C-1588-9546-9296-0DEAA4C042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057644-6477-1F45-AC4E-E0DAF58197F5}" type="datetimeFigureOut">
              <a:rPr lang="en-US" smtClean="0">
                <a:latin typeface="Times New Roman Regular"/>
              </a:rPr>
              <a:t>2/2/18</a:t>
            </a:fld>
            <a:endParaRPr lang="en-US" dirty="0">
              <a:latin typeface="Times New Roman Regular"/>
            </a:endParaRPr>
          </a:p>
        </p:txBody>
      </p:sp>
      <p:sp>
        <p:nvSpPr>
          <p:cNvPr id="4" name="Footer Placeholder 3">
            <a:extLst>
              <a:ext uri="{FF2B5EF4-FFF2-40B4-BE49-F238E27FC236}">
                <a16:creationId xmlns:a16="http://schemas.microsoft.com/office/drawing/2014/main" id="{9F514FAB-9113-8942-9E1A-ADD51BDDF8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latin typeface="Times New Roman Regular"/>
              </a:rPr>
              <a:t>Hamfesters</a:t>
            </a:r>
            <a:r>
              <a:rPr lang="en-US" dirty="0">
                <a:latin typeface="Times New Roman Regular"/>
              </a:rPr>
              <a:t> Radio Club</a:t>
            </a:r>
            <a:br>
              <a:rPr lang="en-US" dirty="0">
                <a:latin typeface="Times New Roman Regular"/>
              </a:rPr>
            </a:br>
            <a:r>
              <a:rPr lang="en-US" dirty="0">
                <a:latin typeface="Times New Roman Regular"/>
              </a:rPr>
              <a:t>Gregory D. Rosenberg (AB9MZ)</a:t>
            </a:r>
          </a:p>
        </p:txBody>
      </p:sp>
      <p:sp>
        <p:nvSpPr>
          <p:cNvPr id="5" name="Slide Number Placeholder 4">
            <a:extLst>
              <a:ext uri="{FF2B5EF4-FFF2-40B4-BE49-F238E27FC236}">
                <a16:creationId xmlns:a16="http://schemas.microsoft.com/office/drawing/2014/main" id="{6F1DE4BA-B8F1-FF4E-A58F-2D2D2EAD40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BE6451-4711-F242-9023-9CFE1CFBC67F}" type="slidenum">
              <a:rPr lang="en-US" smtClean="0">
                <a:latin typeface="Times New Roman Regular"/>
              </a:rPr>
              <a:t>‹#›</a:t>
            </a:fld>
            <a:endParaRPr lang="en-US" dirty="0">
              <a:latin typeface="Times New Roman Regular"/>
            </a:endParaRPr>
          </a:p>
        </p:txBody>
      </p:sp>
    </p:spTree>
    <p:extLst>
      <p:ext uri="{BB962C8B-B14F-4D97-AF65-F5344CB8AC3E}">
        <p14:creationId xmlns:p14="http://schemas.microsoft.com/office/powerpoint/2010/main" val="1578625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mes New Roman Regular"/>
              </a:defRPr>
            </a:lvl1pPr>
          </a:lstStyle>
          <a:p>
            <a:r>
              <a:rPr lang="en-US" dirty="0"/>
              <a:t>Magnetic Loop Antennas for</a:t>
            </a:r>
            <a:br>
              <a:rPr lang="en-US" dirty="0"/>
            </a:br>
            <a:r>
              <a:rPr lang="en-US" dirty="0"/>
              <a:t>DF, Receiving, and Transmitting</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mes New Roman Regular"/>
              </a:defRPr>
            </a:lvl1pPr>
          </a:lstStyle>
          <a:p>
            <a:fld id="{24A7E914-B8B3-BA40-ACA1-D863D0F83505}" type="datetimeFigureOut">
              <a:rPr lang="en-US" smtClean="0"/>
              <a:pPr/>
              <a:t>2/2/18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mes New Roman Regular"/>
              </a:defRPr>
            </a:lvl1pPr>
          </a:lstStyle>
          <a:p>
            <a:r>
              <a:rPr lang="en-US" dirty="0" err="1"/>
              <a:t>Hamfesters</a:t>
            </a:r>
            <a:r>
              <a:rPr lang="en-US" dirty="0"/>
              <a:t> Radio Club</a:t>
            </a:r>
          </a:p>
          <a:p>
            <a:r>
              <a:rPr lang="en-US" dirty="0"/>
              <a:t>Friday February 2</a:t>
            </a:r>
            <a:r>
              <a:rPr lang="en-US" baseline="30000" dirty="0"/>
              <a:t>nd</a:t>
            </a:r>
            <a:r>
              <a:rPr lang="en-US" dirty="0"/>
              <a:t>, 201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mes New Roman Regular"/>
              </a:defRPr>
            </a:lvl1pPr>
          </a:lstStyle>
          <a:p>
            <a:fld id="{B58210E0-961A-1749-BA58-01E2967BD978}" type="slidenum">
              <a:rPr lang="en-US" smtClean="0"/>
              <a:pPr/>
              <a:t>‹#›</a:t>
            </a:fld>
            <a:endParaRPr lang="en-US" dirty="0"/>
          </a:p>
        </p:txBody>
      </p:sp>
    </p:spTree>
    <p:extLst>
      <p:ext uri="{BB962C8B-B14F-4D97-AF65-F5344CB8AC3E}">
        <p14:creationId xmlns:p14="http://schemas.microsoft.com/office/powerpoint/2010/main" val="320074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1</a:t>
            </a:fld>
            <a:endParaRPr lang="en-US"/>
          </a:p>
        </p:txBody>
      </p:sp>
    </p:spTree>
    <p:extLst>
      <p:ext uri="{BB962C8B-B14F-4D97-AF65-F5344CB8AC3E}">
        <p14:creationId xmlns:p14="http://schemas.microsoft.com/office/powerpoint/2010/main" val="163726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14</a:t>
            </a:fld>
            <a:endParaRPr lang="en-US"/>
          </a:p>
        </p:txBody>
      </p:sp>
    </p:spTree>
    <p:extLst>
      <p:ext uri="{BB962C8B-B14F-4D97-AF65-F5344CB8AC3E}">
        <p14:creationId xmlns:p14="http://schemas.microsoft.com/office/powerpoint/2010/main" val="354351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15</a:t>
            </a:fld>
            <a:endParaRPr lang="en-US"/>
          </a:p>
        </p:txBody>
      </p:sp>
    </p:spTree>
    <p:extLst>
      <p:ext uri="{BB962C8B-B14F-4D97-AF65-F5344CB8AC3E}">
        <p14:creationId xmlns:p14="http://schemas.microsoft.com/office/powerpoint/2010/main" val="327273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16</a:t>
            </a:fld>
            <a:endParaRPr lang="en-US"/>
          </a:p>
        </p:txBody>
      </p:sp>
    </p:spTree>
    <p:extLst>
      <p:ext uri="{BB962C8B-B14F-4D97-AF65-F5344CB8AC3E}">
        <p14:creationId xmlns:p14="http://schemas.microsoft.com/office/powerpoint/2010/main" val="1924880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17</a:t>
            </a:fld>
            <a:endParaRPr lang="en-US"/>
          </a:p>
        </p:txBody>
      </p:sp>
    </p:spTree>
    <p:extLst>
      <p:ext uri="{BB962C8B-B14F-4D97-AF65-F5344CB8AC3E}">
        <p14:creationId xmlns:p14="http://schemas.microsoft.com/office/powerpoint/2010/main" val="544896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18</a:t>
            </a:fld>
            <a:endParaRPr lang="en-US"/>
          </a:p>
        </p:txBody>
      </p:sp>
    </p:spTree>
    <p:extLst>
      <p:ext uri="{BB962C8B-B14F-4D97-AF65-F5344CB8AC3E}">
        <p14:creationId xmlns:p14="http://schemas.microsoft.com/office/powerpoint/2010/main" val="29334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19</a:t>
            </a:fld>
            <a:endParaRPr lang="en-US"/>
          </a:p>
        </p:txBody>
      </p:sp>
    </p:spTree>
    <p:extLst>
      <p:ext uri="{BB962C8B-B14F-4D97-AF65-F5344CB8AC3E}">
        <p14:creationId xmlns:p14="http://schemas.microsoft.com/office/powerpoint/2010/main" val="2041565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20</a:t>
            </a:fld>
            <a:endParaRPr lang="en-US"/>
          </a:p>
        </p:txBody>
      </p:sp>
    </p:spTree>
    <p:extLst>
      <p:ext uri="{BB962C8B-B14F-4D97-AF65-F5344CB8AC3E}">
        <p14:creationId xmlns:p14="http://schemas.microsoft.com/office/powerpoint/2010/main" val="3585944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21</a:t>
            </a:fld>
            <a:endParaRPr lang="en-US"/>
          </a:p>
        </p:txBody>
      </p:sp>
    </p:spTree>
    <p:extLst>
      <p:ext uri="{BB962C8B-B14F-4D97-AF65-F5344CB8AC3E}">
        <p14:creationId xmlns:p14="http://schemas.microsoft.com/office/powerpoint/2010/main" val="203951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26</a:t>
            </a:fld>
            <a:endParaRPr lang="en-US"/>
          </a:p>
        </p:txBody>
      </p:sp>
    </p:spTree>
    <p:extLst>
      <p:ext uri="{BB962C8B-B14F-4D97-AF65-F5344CB8AC3E}">
        <p14:creationId xmlns:p14="http://schemas.microsoft.com/office/powerpoint/2010/main" val="350911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28</a:t>
            </a:fld>
            <a:endParaRPr lang="en-US"/>
          </a:p>
        </p:txBody>
      </p:sp>
    </p:spTree>
    <p:extLst>
      <p:ext uri="{BB962C8B-B14F-4D97-AF65-F5344CB8AC3E}">
        <p14:creationId xmlns:p14="http://schemas.microsoft.com/office/powerpoint/2010/main" val="244598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2</a:t>
            </a:fld>
            <a:endParaRPr lang="en-US"/>
          </a:p>
        </p:txBody>
      </p:sp>
    </p:spTree>
    <p:extLst>
      <p:ext uri="{BB962C8B-B14F-4D97-AF65-F5344CB8AC3E}">
        <p14:creationId xmlns:p14="http://schemas.microsoft.com/office/powerpoint/2010/main" val="1750490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29</a:t>
            </a:fld>
            <a:endParaRPr lang="en-US"/>
          </a:p>
        </p:txBody>
      </p:sp>
    </p:spTree>
    <p:extLst>
      <p:ext uri="{BB962C8B-B14F-4D97-AF65-F5344CB8AC3E}">
        <p14:creationId xmlns:p14="http://schemas.microsoft.com/office/powerpoint/2010/main" val="125471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30</a:t>
            </a:fld>
            <a:endParaRPr lang="en-US"/>
          </a:p>
        </p:txBody>
      </p:sp>
    </p:spTree>
    <p:extLst>
      <p:ext uri="{BB962C8B-B14F-4D97-AF65-F5344CB8AC3E}">
        <p14:creationId xmlns:p14="http://schemas.microsoft.com/office/powerpoint/2010/main" val="2147432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31</a:t>
            </a:fld>
            <a:endParaRPr lang="en-US"/>
          </a:p>
        </p:txBody>
      </p:sp>
    </p:spTree>
    <p:extLst>
      <p:ext uri="{BB962C8B-B14F-4D97-AF65-F5344CB8AC3E}">
        <p14:creationId xmlns:p14="http://schemas.microsoft.com/office/powerpoint/2010/main" val="824945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32</a:t>
            </a:fld>
            <a:endParaRPr lang="en-US"/>
          </a:p>
        </p:txBody>
      </p:sp>
    </p:spTree>
    <p:extLst>
      <p:ext uri="{BB962C8B-B14F-4D97-AF65-F5344CB8AC3E}">
        <p14:creationId xmlns:p14="http://schemas.microsoft.com/office/powerpoint/2010/main" val="3980592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33</a:t>
            </a:fld>
            <a:endParaRPr lang="en-US"/>
          </a:p>
        </p:txBody>
      </p:sp>
    </p:spTree>
    <p:extLst>
      <p:ext uri="{BB962C8B-B14F-4D97-AF65-F5344CB8AC3E}">
        <p14:creationId xmlns:p14="http://schemas.microsoft.com/office/powerpoint/2010/main" val="1741149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35</a:t>
            </a:fld>
            <a:endParaRPr lang="en-US"/>
          </a:p>
        </p:txBody>
      </p:sp>
    </p:spTree>
    <p:extLst>
      <p:ext uri="{BB962C8B-B14F-4D97-AF65-F5344CB8AC3E}">
        <p14:creationId xmlns:p14="http://schemas.microsoft.com/office/powerpoint/2010/main" val="709709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36</a:t>
            </a:fld>
            <a:endParaRPr lang="en-US"/>
          </a:p>
        </p:txBody>
      </p:sp>
    </p:spTree>
    <p:extLst>
      <p:ext uri="{BB962C8B-B14F-4D97-AF65-F5344CB8AC3E}">
        <p14:creationId xmlns:p14="http://schemas.microsoft.com/office/powerpoint/2010/main" val="139756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3</a:t>
            </a:fld>
            <a:endParaRPr lang="en-US"/>
          </a:p>
        </p:txBody>
      </p:sp>
    </p:spTree>
    <p:extLst>
      <p:ext uri="{BB962C8B-B14F-4D97-AF65-F5344CB8AC3E}">
        <p14:creationId xmlns:p14="http://schemas.microsoft.com/office/powerpoint/2010/main" val="73957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4</a:t>
            </a:fld>
            <a:endParaRPr lang="en-US"/>
          </a:p>
        </p:txBody>
      </p:sp>
    </p:spTree>
    <p:extLst>
      <p:ext uri="{BB962C8B-B14F-4D97-AF65-F5344CB8AC3E}">
        <p14:creationId xmlns:p14="http://schemas.microsoft.com/office/powerpoint/2010/main" val="196237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5</a:t>
            </a:fld>
            <a:endParaRPr lang="en-US"/>
          </a:p>
        </p:txBody>
      </p:sp>
    </p:spTree>
    <p:extLst>
      <p:ext uri="{BB962C8B-B14F-4D97-AF65-F5344CB8AC3E}">
        <p14:creationId xmlns:p14="http://schemas.microsoft.com/office/powerpoint/2010/main" val="310841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6</a:t>
            </a:fld>
            <a:endParaRPr lang="en-US"/>
          </a:p>
        </p:txBody>
      </p:sp>
    </p:spTree>
    <p:extLst>
      <p:ext uri="{BB962C8B-B14F-4D97-AF65-F5344CB8AC3E}">
        <p14:creationId xmlns:p14="http://schemas.microsoft.com/office/powerpoint/2010/main" val="372701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7</a:t>
            </a:fld>
            <a:endParaRPr lang="en-US"/>
          </a:p>
        </p:txBody>
      </p:sp>
    </p:spTree>
    <p:extLst>
      <p:ext uri="{BB962C8B-B14F-4D97-AF65-F5344CB8AC3E}">
        <p14:creationId xmlns:p14="http://schemas.microsoft.com/office/powerpoint/2010/main" val="246310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12</a:t>
            </a:fld>
            <a:endParaRPr lang="en-US"/>
          </a:p>
        </p:txBody>
      </p:sp>
    </p:spTree>
    <p:extLst>
      <p:ext uri="{BB962C8B-B14F-4D97-AF65-F5344CB8AC3E}">
        <p14:creationId xmlns:p14="http://schemas.microsoft.com/office/powerpoint/2010/main" val="267262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210E0-961A-1749-BA58-01E2967BD978}" type="slidenum">
              <a:rPr lang="en-US" smtClean="0"/>
              <a:t>13</a:t>
            </a:fld>
            <a:endParaRPr lang="en-US"/>
          </a:p>
        </p:txBody>
      </p:sp>
    </p:spTree>
    <p:extLst>
      <p:ext uri="{BB962C8B-B14F-4D97-AF65-F5344CB8AC3E}">
        <p14:creationId xmlns:p14="http://schemas.microsoft.com/office/powerpoint/2010/main" val="44129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0" i="0" baseline="0" dirty="0">
                <a:ln w="3175" cmpd="sng">
                  <a:noFill/>
                </a:ln>
                <a:solidFill>
                  <a:schemeClr val="accent1"/>
                </a:solidFill>
                <a:effectLst/>
                <a:latin typeface="Times New Roman Regular"/>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0" i="0" baseline="0" dirty="0">
                <a:ln w="3175" cmpd="sng">
                  <a:noFill/>
                </a:ln>
                <a:solidFill>
                  <a:schemeClr val="accent1"/>
                </a:solidFill>
                <a:effectLst/>
                <a:latin typeface="Times New Roman Regular"/>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0" i="0" baseline="0" dirty="0">
                <a:ln w="3175" cmpd="sng">
                  <a:noFill/>
                </a:ln>
                <a:solidFill>
                  <a:schemeClr val="accent1"/>
                </a:solidFill>
                <a:effectLst/>
                <a:latin typeface="Times New Roman Regular"/>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0" i="0" baseline="0" dirty="0">
                <a:ln w="3175" cmpd="sng">
                  <a:noFill/>
                </a:ln>
                <a:solidFill>
                  <a:schemeClr val="accent1"/>
                </a:solidFill>
                <a:effectLst/>
                <a:latin typeface="Times New Roman Regular"/>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338" y="581227"/>
            <a:ext cx="8911687" cy="744653"/>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1587621" y="1354820"/>
            <a:ext cx="9920274" cy="4585342"/>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5" name="Footer Placeholder 4"/>
          <p:cNvSpPr>
            <a:spLocks noGrp="1"/>
          </p:cNvSpPr>
          <p:nvPr>
            <p:ph type="ftr" sz="quarter" idx="11"/>
          </p:nvPr>
        </p:nvSpPr>
        <p:spPr/>
        <p:txBody>
          <a:bodyPr/>
          <a:lstStyle/>
          <a:p>
            <a:r>
              <a:rPr lang="en-US" dirty="0" err="1"/>
              <a:t>Hamfesters</a:t>
            </a:r>
            <a:r>
              <a:rPr lang="en-US" dirty="0"/>
              <a:t> Radio Club		Friday, February 2</a:t>
            </a:r>
            <a:r>
              <a:rPr lang="en-US" baseline="30000" dirty="0"/>
              <a:t>nd</a:t>
            </a:r>
            <a:r>
              <a:rPr lang="en-US" dirty="0"/>
              <a:t>, 2018		</a:t>
            </a:r>
            <a:r>
              <a:rPr lang="en-US" dirty="0" err="1"/>
              <a:t>Gregoiry</a:t>
            </a:r>
            <a:r>
              <a:rPr lang="en-US" dirty="0"/>
              <a:t> D. Rosenberg (AB9MZ)</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b="0" i="0">
                <a:solidFill>
                  <a:schemeClr val="tx1">
                    <a:tint val="75000"/>
                  </a:schemeClr>
                </a:solidFill>
                <a:latin typeface="Times New Roman Regular"/>
              </a:defRPr>
            </a:lvl1pPr>
          </a:lstStyle>
          <a:p>
            <a:fld id="{B61BEF0D-F0BB-DE4B-95CE-6DB70DBA9567}" type="datetimeFigureOut">
              <a:rPr lang="en-US" smtClean="0"/>
              <a:pPr/>
              <a:t>2/2/18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b="0" i="0">
                <a:solidFill>
                  <a:schemeClr val="tx1">
                    <a:tint val="75000"/>
                  </a:schemeClr>
                </a:solidFill>
                <a:latin typeface="Times New Roman Regular"/>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b="0" i="0">
                <a:solidFill>
                  <a:srgbClr val="FEFFFF"/>
                </a:solidFill>
                <a:latin typeface="Times New Roman Regular"/>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b="0" i="0" kern="1200">
          <a:solidFill>
            <a:schemeClr val="tx1">
              <a:lumMod val="85000"/>
              <a:lumOff val="15000"/>
            </a:schemeClr>
          </a:solidFill>
          <a:latin typeface="Times New Roman Regular"/>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b="0" i="0" kern="1200">
          <a:solidFill>
            <a:schemeClr val="tx1">
              <a:lumMod val="75000"/>
              <a:lumOff val="25000"/>
            </a:schemeClr>
          </a:solidFill>
          <a:latin typeface="Times New Roman Regular"/>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b="0" i="0" kern="1200">
          <a:solidFill>
            <a:schemeClr val="tx1">
              <a:lumMod val="75000"/>
              <a:lumOff val="25000"/>
            </a:schemeClr>
          </a:solidFill>
          <a:latin typeface="Times New Roman Regular"/>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b="0" i="0" kern="1200">
          <a:solidFill>
            <a:schemeClr val="tx1">
              <a:lumMod val="75000"/>
              <a:lumOff val="25000"/>
            </a:schemeClr>
          </a:solidFill>
          <a:latin typeface="Times New Roman Regular"/>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Times New Roman Regular"/>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Times New Roman Regular"/>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tiff"/><Relationship Id="rId4" Type="http://schemas.openxmlformats.org/officeDocument/2006/relationships/image" Target="../media/image22.tiff"/></Relationships>
</file>

<file path=ppt/slides/_rels/slide21.xml.rels><?xml version="1.0" encoding="UTF-8" standalone="yes"?>
<Relationships xmlns="http://schemas.openxmlformats.org/package/2006/relationships"><Relationship Id="rId3" Type="http://schemas.openxmlformats.org/officeDocument/2006/relationships/hyperlink" Target="http://www.66pacific.com/calculators/small-transmitting-loop-antenna-calculator.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www.66pacific.com/calculators/small-transmitting-loop-antenna-calculator.asp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wb5cxc.com/smallloop1.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mazon.com/ARRL-Handbook-Radio-Communications-2012/dp/087259677X/ref=sr_1_1?s=books&amp;ie=UTF8&amp;qid=1320117146&amp;sr=1-1" TargetMode="External"/><Relationship Id="rId2" Type="http://schemas.openxmlformats.org/officeDocument/2006/relationships/hyperlink" Target="http://www.amazon.com/gp/product/0872599876?ie=UTF8&amp;tag=66pacificcom-20&amp;linkCode=as2&amp;camp=1789&amp;creative=9325&amp;creativeASIN=0872599876" TargetMode="External"/><Relationship Id="rId1" Type="http://schemas.openxmlformats.org/officeDocument/2006/relationships/slideLayout" Target="../slideLayouts/slideLayout2.xml"/><Relationship Id="rId4" Type="http://schemas.openxmlformats.org/officeDocument/2006/relationships/hyperlink" Target="http://www.66pacific.com/calculators/capacitance_calc.asp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rrl.wordpress.com/2009/06/07/small-transmitting-loop-tuners-from-mfj/" TargetMode="External"/><Relationship Id="rId2" Type="http://schemas.openxmlformats.org/officeDocument/2006/relationships/hyperlink" Target="http://frrl.wordpress.com/2009/03/21/limited-space-antennas-the-small-transmitting-loop-antenn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6rk.com/loopantennas/pacificon.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2RDtm6qXjuI" TargetMode="External"/><Relationship Id="rId4" Type="http://schemas.openxmlformats.org/officeDocument/2006/relationships/hyperlink" Target="https://www.youtube.com/watch?v=Al3ZJipFq6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85A11-D0D2-7F46-8CF4-F7B530DE4134}"/>
              </a:ext>
            </a:extLst>
          </p:cNvPr>
          <p:cNvSpPr>
            <a:spLocks noGrp="1"/>
          </p:cNvSpPr>
          <p:nvPr>
            <p:ph type="ctrTitle"/>
          </p:nvPr>
        </p:nvSpPr>
        <p:spPr>
          <a:xfrm>
            <a:off x="1969567" y="719253"/>
            <a:ext cx="9200941" cy="2283439"/>
          </a:xfrm>
        </p:spPr>
        <p:txBody>
          <a:bodyPr>
            <a:normAutofit fontScale="90000"/>
          </a:bodyPr>
          <a:lstStyle/>
          <a:p>
            <a:r>
              <a:rPr lang="en-US" dirty="0"/>
              <a:t>Magnetic Loop Antennas</a:t>
            </a:r>
            <a:br>
              <a:rPr lang="en-US" dirty="0"/>
            </a:br>
            <a:r>
              <a:rPr lang="en-US" dirty="0"/>
              <a:t>for RDF, Receiving, Transmitting</a:t>
            </a:r>
            <a:br>
              <a:rPr lang="en-US" dirty="0"/>
            </a:br>
            <a:br>
              <a:rPr lang="en-US" sz="1600" dirty="0"/>
            </a:br>
            <a:r>
              <a:rPr lang="en-US" sz="1800" dirty="0"/>
              <a:t>Friday February 2</a:t>
            </a:r>
            <a:r>
              <a:rPr lang="en-US" sz="1800" baseline="30000" dirty="0"/>
              <a:t>nd</a:t>
            </a:r>
            <a:r>
              <a:rPr lang="en-US" sz="1800" dirty="0"/>
              <a:t> 2018</a:t>
            </a:r>
          </a:p>
        </p:txBody>
      </p:sp>
      <p:sp>
        <p:nvSpPr>
          <p:cNvPr id="3" name="Subtitle 2">
            <a:extLst>
              <a:ext uri="{FF2B5EF4-FFF2-40B4-BE49-F238E27FC236}">
                <a16:creationId xmlns:a16="http://schemas.microsoft.com/office/drawing/2014/main" id="{64A23F1A-ED22-6B4C-A546-FD9379B955E8}"/>
              </a:ext>
            </a:extLst>
          </p:cNvPr>
          <p:cNvSpPr>
            <a:spLocks noGrp="1"/>
          </p:cNvSpPr>
          <p:nvPr>
            <p:ph type="subTitle" idx="1"/>
          </p:nvPr>
        </p:nvSpPr>
        <p:spPr>
          <a:xfrm>
            <a:off x="1969567" y="4284013"/>
            <a:ext cx="8915399" cy="856398"/>
          </a:xfrm>
        </p:spPr>
        <p:txBody>
          <a:bodyPr/>
          <a:lstStyle/>
          <a:p>
            <a:r>
              <a:rPr lang="en-US" dirty="0" err="1"/>
              <a:t>Hamfesters</a:t>
            </a:r>
            <a:r>
              <a:rPr lang="en-US" dirty="0"/>
              <a:t> Radio Club</a:t>
            </a:r>
          </a:p>
          <a:p>
            <a:r>
              <a:rPr lang="en-US" dirty="0"/>
              <a:t>By Gregory D. Rosenberg (AB9MZ).</a:t>
            </a:r>
          </a:p>
        </p:txBody>
      </p:sp>
    </p:spTree>
    <p:extLst>
      <p:ext uri="{BB962C8B-B14F-4D97-AF65-F5344CB8AC3E}">
        <p14:creationId xmlns:p14="http://schemas.microsoft.com/office/powerpoint/2010/main" val="203771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63F0-9B87-F145-BA93-41F91C5E32C3}"/>
              </a:ext>
            </a:extLst>
          </p:cNvPr>
          <p:cNvSpPr>
            <a:spLocks noGrp="1"/>
          </p:cNvSpPr>
          <p:nvPr>
            <p:ph type="title"/>
          </p:nvPr>
        </p:nvSpPr>
        <p:spPr/>
        <p:txBody>
          <a:bodyPr/>
          <a:lstStyle/>
          <a:p>
            <a:r>
              <a:rPr lang="en-US" dirty="0"/>
              <a:t>A Closer Look at a Loop Antenna for RDF</a:t>
            </a:r>
          </a:p>
        </p:txBody>
      </p:sp>
      <p:pic>
        <p:nvPicPr>
          <p:cNvPr id="5" name="Picture 4">
            <a:extLst>
              <a:ext uri="{FF2B5EF4-FFF2-40B4-BE49-F238E27FC236}">
                <a16:creationId xmlns:a16="http://schemas.microsoft.com/office/drawing/2014/main" id="{AC7FC6B9-C5D5-4A48-8FB8-2C735967E251}"/>
              </a:ext>
            </a:extLst>
          </p:cNvPr>
          <p:cNvPicPr>
            <a:picLocks noChangeAspect="1"/>
          </p:cNvPicPr>
          <p:nvPr/>
        </p:nvPicPr>
        <p:blipFill>
          <a:blip r:embed="rId2"/>
          <a:stretch>
            <a:fillRect/>
          </a:stretch>
        </p:blipFill>
        <p:spPr>
          <a:xfrm>
            <a:off x="1584338" y="1325880"/>
            <a:ext cx="3599764" cy="5056525"/>
          </a:xfrm>
          <a:prstGeom prst="rect">
            <a:avLst/>
          </a:prstGeom>
        </p:spPr>
      </p:pic>
    </p:spTree>
    <p:extLst>
      <p:ext uri="{BB962C8B-B14F-4D97-AF65-F5344CB8AC3E}">
        <p14:creationId xmlns:p14="http://schemas.microsoft.com/office/powerpoint/2010/main" val="101045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63F0-9B87-F145-BA93-41F91C5E32C3}"/>
              </a:ext>
            </a:extLst>
          </p:cNvPr>
          <p:cNvSpPr>
            <a:spLocks noGrp="1"/>
          </p:cNvSpPr>
          <p:nvPr>
            <p:ph type="title"/>
          </p:nvPr>
        </p:nvSpPr>
        <p:spPr/>
        <p:txBody>
          <a:bodyPr/>
          <a:lstStyle/>
          <a:p>
            <a:r>
              <a:rPr lang="en-US" dirty="0"/>
              <a:t>Multi-Turn Loop Antenna for RDF</a:t>
            </a:r>
          </a:p>
        </p:txBody>
      </p:sp>
      <p:pic>
        <p:nvPicPr>
          <p:cNvPr id="4" name="Picture 3">
            <a:extLst>
              <a:ext uri="{FF2B5EF4-FFF2-40B4-BE49-F238E27FC236}">
                <a16:creationId xmlns:a16="http://schemas.microsoft.com/office/drawing/2014/main" id="{C1E140D3-3DFF-FE49-8B53-96715DB5DC87}"/>
              </a:ext>
            </a:extLst>
          </p:cNvPr>
          <p:cNvPicPr>
            <a:picLocks noChangeAspect="1"/>
          </p:cNvPicPr>
          <p:nvPr/>
        </p:nvPicPr>
        <p:blipFill>
          <a:blip r:embed="rId2"/>
          <a:stretch>
            <a:fillRect/>
          </a:stretch>
        </p:blipFill>
        <p:spPr>
          <a:xfrm>
            <a:off x="1584339" y="1325880"/>
            <a:ext cx="5533154" cy="5040421"/>
          </a:xfrm>
          <a:prstGeom prst="rect">
            <a:avLst/>
          </a:prstGeom>
        </p:spPr>
      </p:pic>
    </p:spTree>
    <p:extLst>
      <p:ext uri="{BB962C8B-B14F-4D97-AF65-F5344CB8AC3E}">
        <p14:creationId xmlns:p14="http://schemas.microsoft.com/office/powerpoint/2010/main" val="110849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88A5-47CE-C54E-A203-807B468DD00B}"/>
              </a:ext>
            </a:extLst>
          </p:cNvPr>
          <p:cNvSpPr>
            <a:spLocks noGrp="1"/>
          </p:cNvSpPr>
          <p:nvPr>
            <p:ph type="title"/>
          </p:nvPr>
        </p:nvSpPr>
        <p:spPr/>
        <p:txBody>
          <a:bodyPr>
            <a:normAutofit/>
          </a:bodyPr>
          <a:lstStyle/>
          <a:p>
            <a:r>
              <a:rPr lang="en-US" dirty="0"/>
              <a:t>Design Characteristics of a RDF Loop Antenna</a:t>
            </a:r>
          </a:p>
        </p:txBody>
      </p:sp>
      <p:sp>
        <p:nvSpPr>
          <p:cNvPr id="3" name="Content Placeholder 2">
            <a:extLst>
              <a:ext uri="{FF2B5EF4-FFF2-40B4-BE49-F238E27FC236}">
                <a16:creationId xmlns:a16="http://schemas.microsoft.com/office/drawing/2014/main" id="{A80244B5-B8B7-7A48-B847-FE3C8D0C3C01}"/>
              </a:ext>
            </a:extLst>
          </p:cNvPr>
          <p:cNvSpPr>
            <a:spLocks noGrp="1"/>
          </p:cNvSpPr>
          <p:nvPr>
            <p:ph idx="1"/>
          </p:nvPr>
        </p:nvSpPr>
        <p:spPr/>
        <p:txBody>
          <a:bodyPr/>
          <a:lstStyle/>
          <a:p>
            <a:r>
              <a:rPr lang="en-US" dirty="0"/>
              <a:t>It should be light weight.</a:t>
            </a:r>
          </a:p>
          <a:p>
            <a:r>
              <a:rPr lang="en-US" dirty="0"/>
              <a:t>It should be small enough to be portable.</a:t>
            </a:r>
          </a:p>
          <a:p>
            <a:r>
              <a:rPr lang="en-US" dirty="0"/>
              <a:t>It could be built as an octagon that uses couplings so it can be assembled in the field.</a:t>
            </a:r>
          </a:p>
          <a:p>
            <a:r>
              <a:rPr lang="en-US" dirty="0"/>
              <a:t>If you operate stationary you should include a ground rod and #8 or larger grounding cable in your kit.</a:t>
            </a:r>
          </a:p>
          <a:p>
            <a:r>
              <a:rPr lang="en-US" dirty="0"/>
              <a:t>If you operate mobile you need to consider how you will mount it on your vehicle. </a:t>
            </a:r>
          </a:p>
          <a:p>
            <a:pPr lvl="1"/>
            <a:r>
              <a:rPr lang="en-US" dirty="0"/>
              <a:t>A pickup truck with a tripod mounted on a sheet of plywood is an effective strategy.</a:t>
            </a:r>
          </a:p>
          <a:p>
            <a:pPr lvl="1"/>
            <a:r>
              <a:rPr lang="en-US" dirty="0"/>
              <a:t>A PVC pipe clamped between the underside of a car and its rough (protected by a blanket).</a:t>
            </a:r>
          </a:p>
          <a:p>
            <a:pPr lvl="1"/>
            <a:r>
              <a:rPr lang="en-US" dirty="0"/>
              <a:t>Back in 1964 Frank Spearman (From Frank’s TV on SW Highway) took his side mirror off and rigged the mirror control to rotate the RDF antenna.</a:t>
            </a:r>
          </a:p>
          <a:p>
            <a:pPr lvl="1"/>
            <a:r>
              <a:rPr lang="en-US" dirty="0"/>
              <a:t>I have seen folks using a motorized rear bumper mount controlled with a remote control in the car or a Raspberry PI or other micro-controller.</a:t>
            </a:r>
          </a:p>
        </p:txBody>
      </p:sp>
    </p:spTree>
    <p:extLst>
      <p:ext uri="{BB962C8B-B14F-4D97-AF65-F5344CB8AC3E}">
        <p14:creationId xmlns:p14="http://schemas.microsoft.com/office/powerpoint/2010/main" val="212719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30F32B-F8A1-354B-8C5C-6EE7CA1331EF}"/>
              </a:ext>
            </a:extLst>
          </p:cNvPr>
          <p:cNvPicPr>
            <a:picLocks noChangeAspect="1"/>
          </p:cNvPicPr>
          <p:nvPr/>
        </p:nvPicPr>
        <p:blipFill>
          <a:blip r:embed="rId3"/>
          <a:stretch>
            <a:fillRect/>
          </a:stretch>
        </p:blipFill>
        <p:spPr>
          <a:xfrm>
            <a:off x="9665286" y="3074984"/>
            <a:ext cx="2062515" cy="3230262"/>
          </a:xfrm>
          <a:prstGeom prst="rect">
            <a:avLst/>
          </a:prstGeom>
        </p:spPr>
      </p:pic>
      <p:sp>
        <p:nvSpPr>
          <p:cNvPr id="2" name="Title 1">
            <a:extLst>
              <a:ext uri="{FF2B5EF4-FFF2-40B4-BE49-F238E27FC236}">
                <a16:creationId xmlns:a16="http://schemas.microsoft.com/office/drawing/2014/main" id="{F8126592-1DA8-1345-9CB9-7FB4EAFE0028}"/>
              </a:ext>
            </a:extLst>
          </p:cNvPr>
          <p:cNvSpPr>
            <a:spLocks noGrp="1"/>
          </p:cNvSpPr>
          <p:nvPr>
            <p:ph type="title"/>
          </p:nvPr>
        </p:nvSpPr>
        <p:spPr/>
        <p:txBody>
          <a:bodyPr/>
          <a:lstStyle/>
          <a:p>
            <a:r>
              <a:rPr lang="en-US" dirty="0"/>
              <a:t>Examples</a:t>
            </a:r>
            <a:r>
              <a:rPr lang="en-US" baseline="0" dirty="0"/>
              <a:t> of RDF Loop Antennas</a:t>
            </a:r>
            <a:endParaRPr lang="en-US" dirty="0"/>
          </a:p>
        </p:txBody>
      </p:sp>
      <p:pic>
        <p:nvPicPr>
          <p:cNvPr id="4" name="Picture 3">
            <a:extLst>
              <a:ext uri="{FF2B5EF4-FFF2-40B4-BE49-F238E27FC236}">
                <a16:creationId xmlns:a16="http://schemas.microsoft.com/office/drawing/2014/main" id="{2CFB74DC-9C29-EB47-AED8-2ADCAB2A631F}"/>
              </a:ext>
            </a:extLst>
          </p:cNvPr>
          <p:cNvPicPr>
            <a:picLocks noChangeAspect="1"/>
          </p:cNvPicPr>
          <p:nvPr/>
        </p:nvPicPr>
        <p:blipFill>
          <a:blip r:embed="rId4"/>
          <a:stretch>
            <a:fillRect/>
          </a:stretch>
        </p:blipFill>
        <p:spPr>
          <a:xfrm>
            <a:off x="910313" y="1246000"/>
            <a:ext cx="1919384" cy="3013151"/>
          </a:xfrm>
          <a:prstGeom prst="rect">
            <a:avLst/>
          </a:prstGeom>
        </p:spPr>
      </p:pic>
      <p:pic>
        <p:nvPicPr>
          <p:cNvPr id="5" name="Picture 4">
            <a:extLst>
              <a:ext uri="{FF2B5EF4-FFF2-40B4-BE49-F238E27FC236}">
                <a16:creationId xmlns:a16="http://schemas.microsoft.com/office/drawing/2014/main" id="{8F920481-A3DA-4E49-B381-E2EB6BC9AF6A}"/>
              </a:ext>
            </a:extLst>
          </p:cNvPr>
          <p:cNvPicPr>
            <a:picLocks noChangeAspect="1"/>
          </p:cNvPicPr>
          <p:nvPr/>
        </p:nvPicPr>
        <p:blipFill>
          <a:blip r:embed="rId5"/>
          <a:stretch>
            <a:fillRect/>
          </a:stretch>
        </p:blipFill>
        <p:spPr>
          <a:xfrm>
            <a:off x="9173070" y="603010"/>
            <a:ext cx="2557221" cy="2436752"/>
          </a:xfrm>
          <a:prstGeom prst="rect">
            <a:avLst/>
          </a:prstGeom>
        </p:spPr>
      </p:pic>
      <p:pic>
        <p:nvPicPr>
          <p:cNvPr id="7" name="Picture 6">
            <a:extLst>
              <a:ext uri="{FF2B5EF4-FFF2-40B4-BE49-F238E27FC236}">
                <a16:creationId xmlns:a16="http://schemas.microsoft.com/office/drawing/2014/main" id="{3B7E240F-1A8D-004E-97A8-73B4EA41205E}"/>
              </a:ext>
            </a:extLst>
          </p:cNvPr>
          <p:cNvPicPr>
            <a:picLocks noChangeAspect="1"/>
          </p:cNvPicPr>
          <p:nvPr/>
        </p:nvPicPr>
        <p:blipFill>
          <a:blip r:embed="rId6"/>
          <a:stretch>
            <a:fillRect/>
          </a:stretch>
        </p:blipFill>
        <p:spPr>
          <a:xfrm>
            <a:off x="6608036" y="1363574"/>
            <a:ext cx="2583930" cy="2494521"/>
          </a:xfrm>
          <a:prstGeom prst="rect">
            <a:avLst/>
          </a:prstGeom>
        </p:spPr>
      </p:pic>
      <p:pic>
        <p:nvPicPr>
          <p:cNvPr id="9" name="Picture 8">
            <a:extLst>
              <a:ext uri="{FF2B5EF4-FFF2-40B4-BE49-F238E27FC236}">
                <a16:creationId xmlns:a16="http://schemas.microsoft.com/office/drawing/2014/main" id="{1604D2E3-556F-A44C-8F69-78C53A61E814}"/>
              </a:ext>
            </a:extLst>
          </p:cNvPr>
          <p:cNvPicPr>
            <a:picLocks noChangeAspect="1"/>
          </p:cNvPicPr>
          <p:nvPr/>
        </p:nvPicPr>
        <p:blipFill>
          <a:blip r:embed="rId7"/>
          <a:stretch>
            <a:fillRect/>
          </a:stretch>
        </p:blipFill>
        <p:spPr>
          <a:xfrm>
            <a:off x="5936529" y="3911882"/>
            <a:ext cx="3528922" cy="2666896"/>
          </a:xfrm>
          <a:prstGeom prst="rect">
            <a:avLst/>
          </a:prstGeom>
        </p:spPr>
      </p:pic>
      <p:pic>
        <p:nvPicPr>
          <p:cNvPr id="8" name="Picture 7">
            <a:extLst>
              <a:ext uri="{FF2B5EF4-FFF2-40B4-BE49-F238E27FC236}">
                <a16:creationId xmlns:a16="http://schemas.microsoft.com/office/drawing/2014/main" id="{0F8B6265-B7FC-A441-A090-E0A2159BC34D}"/>
              </a:ext>
            </a:extLst>
          </p:cNvPr>
          <p:cNvPicPr>
            <a:picLocks noChangeAspect="1"/>
          </p:cNvPicPr>
          <p:nvPr/>
        </p:nvPicPr>
        <p:blipFill>
          <a:blip r:embed="rId8"/>
          <a:stretch>
            <a:fillRect/>
          </a:stretch>
        </p:blipFill>
        <p:spPr>
          <a:xfrm>
            <a:off x="3202352" y="1696643"/>
            <a:ext cx="3572914" cy="2650495"/>
          </a:xfrm>
          <a:prstGeom prst="rect">
            <a:avLst/>
          </a:prstGeom>
        </p:spPr>
      </p:pic>
      <p:pic>
        <p:nvPicPr>
          <p:cNvPr id="10" name="Picture 9">
            <a:extLst>
              <a:ext uri="{FF2B5EF4-FFF2-40B4-BE49-F238E27FC236}">
                <a16:creationId xmlns:a16="http://schemas.microsoft.com/office/drawing/2014/main" id="{0424E857-9CE0-C54A-B7C0-C4F98A27E74F}"/>
              </a:ext>
            </a:extLst>
          </p:cNvPr>
          <p:cNvPicPr>
            <a:picLocks noChangeAspect="1"/>
          </p:cNvPicPr>
          <p:nvPr/>
        </p:nvPicPr>
        <p:blipFill>
          <a:blip r:embed="rId9"/>
          <a:stretch>
            <a:fillRect/>
          </a:stretch>
        </p:blipFill>
        <p:spPr>
          <a:xfrm>
            <a:off x="259492" y="4282645"/>
            <a:ext cx="6042454" cy="2296133"/>
          </a:xfrm>
          <a:prstGeom prst="rect">
            <a:avLst/>
          </a:prstGeom>
        </p:spPr>
      </p:pic>
    </p:spTree>
    <p:extLst>
      <p:ext uri="{BB962C8B-B14F-4D97-AF65-F5344CB8AC3E}">
        <p14:creationId xmlns:p14="http://schemas.microsoft.com/office/powerpoint/2010/main" val="151838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6B2E6D-E062-1C4E-9E15-B465D251FAC9}"/>
              </a:ext>
            </a:extLst>
          </p:cNvPr>
          <p:cNvPicPr>
            <a:picLocks noChangeAspect="1"/>
          </p:cNvPicPr>
          <p:nvPr/>
        </p:nvPicPr>
        <p:blipFill>
          <a:blip r:embed="rId3"/>
          <a:stretch>
            <a:fillRect/>
          </a:stretch>
        </p:blipFill>
        <p:spPr>
          <a:xfrm>
            <a:off x="1646122" y="274533"/>
            <a:ext cx="8609986" cy="6308933"/>
          </a:xfrm>
          <a:prstGeom prst="rect">
            <a:avLst/>
          </a:prstGeom>
        </p:spPr>
      </p:pic>
    </p:spTree>
    <p:extLst>
      <p:ext uri="{BB962C8B-B14F-4D97-AF65-F5344CB8AC3E}">
        <p14:creationId xmlns:p14="http://schemas.microsoft.com/office/powerpoint/2010/main" val="1286496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715D-0DF0-F947-8201-5222481EE547}"/>
              </a:ext>
            </a:extLst>
          </p:cNvPr>
          <p:cNvSpPr>
            <a:spLocks noGrp="1"/>
          </p:cNvSpPr>
          <p:nvPr>
            <p:ph type="title"/>
          </p:nvPr>
        </p:nvSpPr>
        <p:spPr/>
        <p:txBody>
          <a:bodyPr/>
          <a:lstStyle/>
          <a:p>
            <a:r>
              <a:rPr lang="en-US" dirty="0"/>
              <a:t>Loop Antennas for Receiving</a:t>
            </a:r>
          </a:p>
        </p:txBody>
      </p:sp>
      <p:pic>
        <p:nvPicPr>
          <p:cNvPr id="5" name="Content Placeholder 4">
            <a:extLst>
              <a:ext uri="{FF2B5EF4-FFF2-40B4-BE49-F238E27FC236}">
                <a16:creationId xmlns:a16="http://schemas.microsoft.com/office/drawing/2014/main" id="{B2453061-2629-984E-8DE9-47EA432E9315}"/>
              </a:ext>
            </a:extLst>
          </p:cNvPr>
          <p:cNvPicPr>
            <a:picLocks noGrp="1" noChangeAspect="1"/>
          </p:cNvPicPr>
          <p:nvPr>
            <p:ph idx="1"/>
          </p:nvPr>
        </p:nvPicPr>
        <p:blipFill>
          <a:blip r:embed="rId3"/>
          <a:stretch>
            <a:fillRect/>
          </a:stretch>
        </p:blipFill>
        <p:spPr>
          <a:xfrm>
            <a:off x="5780688" y="1325880"/>
            <a:ext cx="6078340" cy="5111990"/>
          </a:xfrm>
          <a:prstGeom prst="rect">
            <a:avLst/>
          </a:prstGeom>
        </p:spPr>
      </p:pic>
      <p:pic>
        <p:nvPicPr>
          <p:cNvPr id="4" name="Picture 3">
            <a:extLst>
              <a:ext uri="{FF2B5EF4-FFF2-40B4-BE49-F238E27FC236}">
                <a16:creationId xmlns:a16="http://schemas.microsoft.com/office/drawing/2014/main" id="{D21766D1-45EC-6B45-B8B9-5A446D1DB036}"/>
              </a:ext>
            </a:extLst>
          </p:cNvPr>
          <p:cNvPicPr>
            <a:picLocks noChangeAspect="1"/>
          </p:cNvPicPr>
          <p:nvPr/>
        </p:nvPicPr>
        <p:blipFill>
          <a:blip r:embed="rId4"/>
          <a:stretch>
            <a:fillRect/>
          </a:stretch>
        </p:blipFill>
        <p:spPr>
          <a:xfrm>
            <a:off x="453226" y="1325880"/>
            <a:ext cx="5191538" cy="4560622"/>
          </a:xfrm>
          <a:prstGeom prst="rect">
            <a:avLst/>
          </a:prstGeom>
        </p:spPr>
      </p:pic>
    </p:spTree>
    <p:extLst>
      <p:ext uri="{BB962C8B-B14F-4D97-AF65-F5344CB8AC3E}">
        <p14:creationId xmlns:p14="http://schemas.microsoft.com/office/powerpoint/2010/main" val="318745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13B3-1097-D648-A494-6DEF6CE67677}"/>
              </a:ext>
            </a:extLst>
          </p:cNvPr>
          <p:cNvSpPr>
            <a:spLocks noGrp="1"/>
          </p:cNvSpPr>
          <p:nvPr>
            <p:ph type="title"/>
          </p:nvPr>
        </p:nvSpPr>
        <p:spPr/>
        <p:txBody>
          <a:bodyPr>
            <a:normAutofit fontScale="90000"/>
          </a:bodyPr>
          <a:lstStyle/>
          <a:p>
            <a:r>
              <a:rPr lang="en-US" dirty="0"/>
              <a:t>Design Characteristics of a Receiving</a:t>
            </a:r>
            <a:r>
              <a:rPr lang="en-US" baseline="0" dirty="0"/>
              <a:t> Loop Antenna</a:t>
            </a:r>
            <a:r>
              <a:rPr lang="en-US" dirty="0"/>
              <a:t> </a:t>
            </a:r>
          </a:p>
        </p:txBody>
      </p:sp>
      <p:sp>
        <p:nvSpPr>
          <p:cNvPr id="3" name="Content Placeholder 2">
            <a:extLst>
              <a:ext uri="{FF2B5EF4-FFF2-40B4-BE49-F238E27FC236}">
                <a16:creationId xmlns:a16="http://schemas.microsoft.com/office/drawing/2014/main" id="{00B56BFB-F23D-2247-AB46-D2959330343E}"/>
              </a:ext>
            </a:extLst>
          </p:cNvPr>
          <p:cNvSpPr>
            <a:spLocks noGrp="1"/>
          </p:cNvSpPr>
          <p:nvPr>
            <p:ph idx="1"/>
          </p:nvPr>
        </p:nvSpPr>
        <p:spPr/>
        <p:txBody>
          <a:bodyPr>
            <a:normAutofit/>
          </a:bodyPr>
          <a:lstStyle/>
          <a:p>
            <a:r>
              <a:rPr lang="en-US" sz="2000" dirty="0"/>
              <a:t>Follow Antenna best practices when planning your location</a:t>
            </a:r>
          </a:p>
          <a:p>
            <a:r>
              <a:rPr lang="en-US" sz="2000" dirty="0"/>
              <a:t>They can be as small as an AM Antenna. 1% of the wavelength you wish to receive.</a:t>
            </a:r>
          </a:p>
          <a:p>
            <a:r>
              <a:rPr lang="en-US" sz="2000" dirty="0"/>
              <a:t>They can be medium to large in size &amp; have multiple loops to cover many different frequency ranges.</a:t>
            </a:r>
          </a:p>
          <a:p>
            <a:r>
              <a:rPr lang="en-US" sz="2000" dirty="0"/>
              <a:t>Since you are not transmitting with them you don’t need expensive air variable capacitors.</a:t>
            </a:r>
          </a:p>
          <a:p>
            <a:r>
              <a:rPr lang="en-US" sz="2000" dirty="0"/>
              <a:t>They should be mounted on a non-metallic pole. Schedule 80 PVC works well for small to medium size loop antennas used for receiving.</a:t>
            </a:r>
          </a:p>
          <a:p>
            <a:r>
              <a:rPr lang="en-US" sz="2000" dirty="0"/>
              <a:t>You can control them with a motor and some type of remote control. The motor shaft needs to be insulated (isolated) from the loop antenna by 18. to 24”.</a:t>
            </a:r>
          </a:p>
        </p:txBody>
      </p:sp>
    </p:spTree>
    <p:extLst>
      <p:ext uri="{BB962C8B-B14F-4D97-AF65-F5344CB8AC3E}">
        <p14:creationId xmlns:p14="http://schemas.microsoft.com/office/powerpoint/2010/main" val="45485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C7A0D3-D105-0047-875C-BB0C014972F3}"/>
              </a:ext>
            </a:extLst>
          </p:cNvPr>
          <p:cNvPicPr>
            <a:picLocks noChangeAspect="1"/>
          </p:cNvPicPr>
          <p:nvPr/>
        </p:nvPicPr>
        <p:blipFill>
          <a:blip r:embed="rId3"/>
          <a:stretch>
            <a:fillRect/>
          </a:stretch>
        </p:blipFill>
        <p:spPr>
          <a:xfrm>
            <a:off x="1773024" y="215214"/>
            <a:ext cx="8246245" cy="6148516"/>
          </a:xfrm>
          <a:prstGeom prst="rect">
            <a:avLst/>
          </a:prstGeom>
        </p:spPr>
      </p:pic>
    </p:spTree>
    <p:extLst>
      <p:ext uri="{BB962C8B-B14F-4D97-AF65-F5344CB8AC3E}">
        <p14:creationId xmlns:p14="http://schemas.microsoft.com/office/powerpoint/2010/main" val="407107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B68E0F-1172-974E-845C-70B806A76B02}"/>
              </a:ext>
            </a:extLst>
          </p:cNvPr>
          <p:cNvPicPr>
            <a:picLocks noChangeAspect="1"/>
          </p:cNvPicPr>
          <p:nvPr/>
        </p:nvPicPr>
        <p:blipFill>
          <a:blip r:embed="rId3"/>
          <a:stretch>
            <a:fillRect/>
          </a:stretch>
        </p:blipFill>
        <p:spPr>
          <a:xfrm>
            <a:off x="1631092" y="382299"/>
            <a:ext cx="9218141" cy="5861167"/>
          </a:xfrm>
          <a:prstGeom prst="rect">
            <a:avLst/>
          </a:prstGeom>
        </p:spPr>
      </p:pic>
    </p:spTree>
    <p:extLst>
      <p:ext uri="{BB962C8B-B14F-4D97-AF65-F5344CB8AC3E}">
        <p14:creationId xmlns:p14="http://schemas.microsoft.com/office/powerpoint/2010/main" val="111033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975C8D-687F-904E-9D02-A0192441D931}"/>
              </a:ext>
            </a:extLst>
          </p:cNvPr>
          <p:cNvPicPr>
            <a:picLocks noChangeAspect="1"/>
          </p:cNvPicPr>
          <p:nvPr/>
        </p:nvPicPr>
        <p:blipFill>
          <a:blip r:embed="rId3"/>
          <a:stretch>
            <a:fillRect/>
          </a:stretch>
        </p:blipFill>
        <p:spPr>
          <a:xfrm>
            <a:off x="1873250" y="311150"/>
            <a:ext cx="8445500" cy="6235700"/>
          </a:xfrm>
          <a:prstGeom prst="rect">
            <a:avLst/>
          </a:prstGeom>
        </p:spPr>
      </p:pic>
    </p:spTree>
    <p:extLst>
      <p:ext uri="{BB962C8B-B14F-4D97-AF65-F5344CB8AC3E}">
        <p14:creationId xmlns:p14="http://schemas.microsoft.com/office/powerpoint/2010/main" val="411727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8979-33AB-004C-817C-C0A66E3BBB44}"/>
              </a:ext>
            </a:extLst>
          </p:cNvPr>
          <p:cNvSpPr>
            <a:spLocks noGrp="1"/>
          </p:cNvSpPr>
          <p:nvPr>
            <p:ph type="title"/>
          </p:nvPr>
        </p:nvSpPr>
        <p:spPr/>
        <p:txBody>
          <a:bodyPr/>
          <a:lstStyle/>
          <a:p>
            <a:r>
              <a:rPr lang="en-US" dirty="0"/>
              <a:t>Why Should You Care</a:t>
            </a:r>
          </a:p>
        </p:txBody>
      </p:sp>
      <p:sp>
        <p:nvSpPr>
          <p:cNvPr id="3" name="Content Placeholder 2">
            <a:extLst>
              <a:ext uri="{FF2B5EF4-FFF2-40B4-BE49-F238E27FC236}">
                <a16:creationId xmlns:a16="http://schemas.microsoft.com/office/drawing/2014/main" id="{1506D86F-B0B5-1640-B493-1594F82E5B5C}"/>
              </a:ext>
            </a:extLst>
          </p:cNvPr>
          <p:cNvSpPr>
            <a:spLocks noGrp="1"/>
          </p:cNvSpPr>
          <p:nvPr>
            <p:ph idx="1"/>
          </p:nvPr>
        </p:nvSpPr>
        <p:spPr/>
        <p:txBody>
          <a:bodyPr>
            <a:normAutofit/>
          </a:bodyPr>
          <a:lstStyle/>
          <a:p>
            <a:r>
              <a:rPr lang="en-US" sz="2400" dirty="0"/>
              <a:t>Because we love to build things</a:t>
            </a:r>
          </a:p>
          <a:p>
            <a:r>
              <a:rPr lang="en-US" sz="2400" dirty="0"/>
              <a:t>Because learning something new will stave off dimension</a:t>
            </a:r>
          </a:p>
          <a:p>
            <a:r>
              <a:rPr lang="en-US" sz="2400" dirty="0"/>
              <a:t>Because it is fun</a:t>
            </a:r>
          </a:p>
          <a:p>
            <a:r>
              <a:rPr lang="en-US" sz="2400" dirty="0"/>
              <a:t>Do we really need a reason</a:t>
            </a:r>
          </a:p>
          <a:p>
            <a:endParaRPr lang="en-US" sz="2400" dirty="0"/>
          </a:p>
        </p:txBody>
      </p:sp>
    </p:spTree>
    <p:extLst>
      <p:ext uri="{BB962C8B-B14F-4D97-AF65-F5344CB8AC3E}">
        <p14:creationId xmlns:p14="http://schemas.microsoft.com/office/powerpoint/2010/main" val="330165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E122-5BDB-D34E-B57D-9309686F1AC1}"/>
              </a:ext>
            </a:extLst>
          </p:cNvPr>
          <p:cNvSpPr>
            <a:spLocks noGrp="1"/>
          </p:cNvSpPr>
          <p:nvPr>
            <p:ph type="title"/>
          </p:nvPr>
        </p:nvSpPr>
        <p:spPr/>
        <p:txBody>
          <a:bodyPr>
            <a:normAutofit/>
          </a:bodyPr>
          <a:lstStyle/>
          <a:p>
            <a:r>
              <a:rPr lang="en-US" dirty="0"/>
              <a:t>Examples of a Receiving Loop Antenna</a:t>
            </a:r>
          </a:p>
        </p:txBody>
      </p:sp>
      <p:pic>
        <p:nvPicPr>
          <p:cNvPr id="4" name="Picture 3">
            <a:extLst>
              <a:ext uri="{FF2B5EF4-FFF2-40B4-BE49-F238E27FC236}">
                <a16:creationId xmlns:a16="http://schemas.microsoft.com/office/drawing/2014/main" id="{C5151F72-FFFF-9843-AE2E-1C4992F75F4C}"/>
              </a:ext>
            </a:extLst>
          </p:cNvPr>
          <p:cNvPicPr>
            <a:picLocks noChangeAspect="1"/>
          </p:cNvPicPr>
          <p:nvPr/>
        </p:nvPicPr>
        <p:blipFill>
          <a:blip r:embed="rId3"/>
          <a:stretch>
            <a:fillRect/>
          </a:stretch>
        </p:blipFill>
        <p:spPr>
          <a:xfrm>
            <a:off x="469685" y="1325879"/>
            <a:ext cx="3401386" cy="3987525"/>
          </a:xfrm>
          <a:prstGeom prst="rect">
            <a:avLst/>
          </a:prstGeom>
        </p:spPr>
      </p:pic>
      <p:pic>
        <p:nvPicPr>
          <p:cNvPr id="5" name="Picture 4">
            <a:extLst>
              <a:ext uri="{FF2B5EF4-FFF2-40B4-BE49-F238E27FC236}">
                <a16:creationId xmlns:a16="http://schemas.microsoft.com/office/drawing/2014/main" id="{D343E79F-6D3F-BD4A-B987-4FFFFFB20C43}"/>
              </a:ext>
            </a:extLst>
          </p:cNvPr>
          <p:cNvPicPr>
            <a:picLocks noChangeAspect="1"/>
          </p:cNvPicPr>
          <p:nvPr/>
        </p:nvPicPr>
        <p:blipFill>
          <a:blip r:embed="rId4"/>
          <a:stretch>
            <a:fillRect/>
          </a:stretch>
        </p:blipFill>
        <p:spPr>
          <a:xfrm>
            <a:off x="8711218" y="1325880"/>
            <a:ext cx="3090726" cy="3394022"/>
          </a:xfrm>
          <a:prstGeom prst="rect">
            <a:avLst/>
          </a:prstGeom>
        </p:spPr>
      </p:pic>
      <p:pic>
        <p:nvPicPr>
          <p:cNvPr id="6" name="Picture 5">
            <a:extLst>
              <a:ext uri="{FF2B5EF4-FFF2-40B4-BE49-F238E27FC236}">
                <a16:creationId xmlns:a16="http://schemas.microsoft.com/office/drawing/2014/main" id="{BB190404-679D-F94B-A5B2-B8EBC9517C24}"/>
              </a:ext>
            </a:extLst>
          </p:cNvPr>
          <p:cNvPicPr>
            <a:picLocks noChangeAspect="1"/>
          </p:cNvPicPr>
          <p:nvPr/>
        </p:nvPicPr>
        <p:blipFill>
          <a:blip r:embed="rId5"/>
          <a:stretch>
            <a:fillRect/>
          </a:stretch>
        </p:blipFill>
        <p:spPr>
          <a:xfrm>
            <a:off x="3350084" y="2994699"/>
            <a:ext cx="2807720" cy="3846577"/>
          </a:xfrm>
          <a:prstGeom prst="rect">
            <a:avLst/>
          </a:prstGeom>
        </p:spPr>
      </p:pic>
      <p:pic>
        <p:nvPicPr>
          <p:cNvPr id="7" name="Picture 6">
            <a:extLst>
              <a:ext uri="{FF2B5EF4-FFF2-40B4-BE49-F238E27FC236}">
                <a16:creationId xmlns:a16="http://schemas.microsoft.com/office/drawing/2014/main" id="{4FAA8117-47C9-5D4E-9E86-CB93A0B192B7}"/>
              </a:ext>
            </a:extLst>
          </p:cNvPr>
          <p:cNvPicPr>
            <a:picLocks noChangeAspect="1"/>
          </p:cNvPicPr>
          <p:nvPr/>
        </p:nvPicPr>
        <p:blipFill>
          <a:blip r:embed="rId6"/>
          <a:stretch>
            <a:fillRect/>
          </a:stretch>
        </p:blipFill>
        <p:spPr>
          <a:xfrm>
            <a:off x="4985724" y="1325880"/>
            <a:ext cx="3725494" cy="2764871"/>
          </a:xfrm>
          <a:prstGeom prst="rect">
            <a:avLst/>
          </a:prstGeom>
        </p:spPr>
      </p:pic>
      <p:pic>
        <p:nvPicPr>
          <p:cNvPr id="8" name="Picture 7">
            <a:extLst>
              <a:ext uri="{FF2B5EF4-FFF2-40B4-BE49-F238E27FC236}">
                <a16:creationId xmlns:a16="http://schemas.microsoft.com/office/drawing/2014/main" id="{F39F7DAA-E94F-D84F-B81B-1F5810606301}"/>
              </a:ext>
            </a:extLst>
          </p:cNvPr>
          <p:cNvPicPr>
            <a:picLocks noChangeAspect="1"/>
          </p:cNvPicPr>
          <p:nvPr/>
        </p:nvPicPr>
        <p:blipFill>
          <a:blip r:embed="rId7"/>
          <a:stretch>
            <a:fillRect/>
          </a:stretch>
        </p:blipFill>
        <p:spPr>
          <a:xfrm>
            <a:off x="6134267" y="4090751"/>
            <a:ext cx="2823868" cy="2767249"/>
          </a:xfrm>
          <a:prstGeom prst="rect">
            <a:avLst/>
          </a:prstGeom>
        </p:spPr>
      </p:pic>
    </p:spTree>
    <p:extLst>
      <p:ext uri="{BB962C8B-B14F-4D97-AF65-F5344CB8AC3E}">
        <p14:creationId xmlns:p14="http://schemas.microsoft.com/office/powerpoint/2010/main" val="248687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A50B-34A0-8E43-B483-B99B3F8E5195}"/>
              </a:ext>
            </a:extLst>
          </p:cNvPr>
          <p:cNvSpPr>
            <a:spLocks noGrp="1"/>
          </p:cNvSpPr>
          <p:nvPr>
            <p:ph type="title"/>
          </p:nvPr>
        </p:nvSpPr>
        <p:spPr>
          <a:xfrm>
            <a:off x="1544595" y="624110"/>
            <a:ext cx="9960017" cy="722776"/>
          </a:xfrm>
        </p:spPr>
        <p:txBody>
          <a:bodyPr/>
          <a:lstStyle/>
          <a:p>
            <a:r>
              <a:rPr lang="en-US" dirty="0"/>
              <a:t>Loop Antennas for Transmitting (1 of 5)</a:t>
            </a:r>
          </a:p>
        </p:txBody>
      </p:sp>
      <p:sp>
        <p:nvSpPr>
          <p:cNvPr id="3" name="Content Placeholder 2">
            <a:extLst>
              <a:ext uri="{FF2B5EF4-FFF2-40B4-BE49-F238E27FC236}">
                <a16:creationId xmlns:a16="http://schemas.microsoft.com/office/drawing/2014/main" id="{5604FEEB-0EB0-B941-91D7-D98086EA2295}"/>
              </a:ext>
            </a:extLst>
          </p:cNvPr>
          <p:cNvSpPr>
            <a:spLocks noGrp="1"/>
          </p:cNvSpPr>
          <p:nvPr>
            <p:ph idx="1"/>
          </p:nvPr>
        </p:nvSpPr>
        <p:spPr>
          <a:xfrm>
            <a:off x="1544595" y="1416907"/>
            <a:ext cx="10132540" cy="4736757"/>
          </a:xfrm>
        </p:spPr>
        <p:txBody>
          <a:bodyPr/>
          <a:lstStyle/>
          <a:p>
            <a:pPr marL="0" indent="0">
              <a:buNone/>
            </a:pPr>
            <a:r>
              <a:rPr lang="en-US" dirty="0">
                <a:latin typeface="Times New Roman" panose="02020603050405020304" pitchFamily="18" charset="0"/>
                <a:cs typeface="Times New Roman" panose="02020603050405020304" pitchFamily="18" charset="0"/>
              </a:rPr>
              <a:t>Small Transmitting Loop Antenna Calculator</a:t>
            </a:r>
          </a:p>
          <a:p>
            <a:pPr marL="0" indent="0">
              <a:buNone/>
            </a:pPr>
            <a:r>
              <a:rPr lang="en-US" dirty="0">
                <a:latin typeface="Times New Roman" panose="02020603050405020304" pitchFamily="18" charset="0"/>
                <a:cs typeface="Times New Roman" panose="02020603050405020304" pitchFamily="18" charset="0"/>
              </a:rPr>
              <a:t>Small transmitting loop antennas, commonly called "magnetic loops" or "mag loops," can give surprisingly good performance when they are carefully designed and constructed. Although this online calculator is intended to assist with designing and building homemade, ham radio loop antennas for use in the HF bands, magnetic antennas have been constructed that function in the VHF or even the UHF frequencies. </a:t>
            </a:r>
          </a:p>
          <a:p>
            <a:pPr marL="0" indent="0">
              <a:buNone/>
            </a:pPr>
            <a:r>
              <a:rPr lang="en-US" dirty="0">
                <a:latin typeface="Times New Roman" panose="02020603050405020304" pitchFamily="18" charset="0"/>
                <a:cs typeface="Times New Roman" panose="02020603050405020304" pitchFamily="18" charset="0"/>
              </a:rPr>
              <a:t>The most common material for home building small ham radio loop antennas is common copper plumbing pipe. </a:t>
            </a:r>
          </a:p>
          <a:p>
            <a:pPr marL="0" indent="0">
              <a:buNone/>
            </a:pPr>
            <a:r>
              <a:rPr lang="en-US" dirty="0">
                <a:latin typeface="Times New Roman" panose="02020603050405020304" pitchFamily="18" charset="0"/>
                <a:cs typeface="Times New Roman" panose="02020603050405020304" pitchFamily="18" charset="0"/>
              </a:rPr>
              <a:t>This calculator enables you to test the design of an octagonal loop antenna and to answer "what if" questions until you arrive at a design that meets your needs without a lot of experience in electronics.</a:t>
            </a:r>
          </a:p>
          <a:p>
            <a:pPr marL="0" indent="0">
              <a:buNone/>
            </a:pPr>
            <a:r>
              <a:rPr lang="en-US" dirty="0">
                <a:latin typeface="Times New Roman" panose="02020603050405020304" pitchFamily="18" charset="0"/>
                <a:cs typeface="Times New Roman" panose="02020603050405020304" pitchFamily="18" charset="0"/>
              </a:rPr>
              <a:t>You can find the calculator at the following link: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hlinkClick r:id="rId3"/>
              </a:rPr>
              <a:t>http://www.66pacific.com/calculators/small-transmitting-loop-antenna-calculator.aspx</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62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940A-7478-5C4C-8728-1B81289CDCF8}"/>
              </a:ext>
            </a:extLst>
          </p:cNvPr>
          <p:cNvSpPr>
            <a:spLocks noGrp="1"/>
          </p:cNvSpPr>
          <p:nvPr>
            <p:ph type="title"/>
          </p:nvPr>
        </p:nvSpPr>
        <p:spPr/>
        <p:txBody>
          <a:bodyPr/>
          <a:lstStyle/>
          <a:p>
            <a:r>
              <a:rPr lang="en-US" dirty="0"/>
              <a:t>Loop Antennas for Transmitting (2 of 5)</a:t>
            </a:r>
          </a:p>
        </p:txBody>
      </p:sp>
      <p:sp>
        <p:nvSpPr>
          <p:cNvPr id="3" name="Content Placeholder 2">
            <a:extLst>
              <a:ext uri="{FF2B5EF4-FFF2-40B4-BE49-F238E27FC236}">
                <a16:creationId xmlns:a16="http://schemas.microsoft.com/office/drawing/2014/main" id="{DF179294-AAB7-1842-B715-D05FA0651BD2}"/>
              </a:ext>
            </a:extLst>
          </p:cNvPr>
          <p:cNvSpPr>
            <a:spLocks noGrp="1"/>
          </p:cNvSpPr>
          <p:nvPr>
            <p:ph idx="1"/>
          </p:nvPr>
        </p:nvSpPr>
        <p:spPr>
          <a:xfrm>
            <a:off x="1587621" y="1354819"/>
            <a:ext cx="4508379" cy="4971839"/>
          </a:xfrm>
        </p:spPr>
        <p:txBody>
          <a:bodyPr>
            <a:normAutofit/>
          </a:bodyPr>
          <a:lstStyle/>
          <a:p>
            <a:pPr marL="0" indent="0">
              <a:buNone/>
            </a:pPr>
            <a:r>
              <a:rPr lang="en-US" sz="3200" b="1" dirty="0">
                <a:solidFill>
                  <a:srgbClr val="FF0000"/>
                </a:solidFill>
              </a:rPr>
              <a:t>Lets try the calculator</a:t>
            </a:r>
            <a:br>
              <a:rPr lang="en-US" sz="3600" dirty="0"/>
            </a:br>
            <a:endParaRPr lang="en-US" sz="3600" dirty="0"/>
          </a:p>
          <a:p>
            <a:pPr marL="0" indent="0">
              <a:buNone/>
            </a:pPr>
            <a:r>
              <a:rPr lang="en-US" sz="3600" dirty="0"/>
              <a:t>  </a:t>
            </a:r>
          </a:p>
        </p:txBody>
      </p:sp>
      <p:sp>
        <p:nvSpPr>
          <p:cNvPr id="4" name="Content Placeholder 2">
            <a:extLst>
              <a:ext uri="{FF2B5EF4-FFF2-40B4-BE49-F238E27FC236}">
                <a16:creationId xmlns:a16="http://schemas.microsoft.com/office/drawing/2014/main" id="{F12F7B8F-5083-404A-BC32-E4C87805D5B0}"/>
              </a:ext>
            </a:extLst>
          </p:cNvPr>
          <p:cNvSpPr txBox="1">
            <a:spLocks/>
          </p:cNvSpPr>
          <p:nvPr/>
        </p:nvSpPr>
        <p:spPr>
          <a:xfrm>
            <a:off x="6225524" y="1354820"/>
            <a:ext cx="4508379" cy="48482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b="0" i="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b="0" i="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400" b="0" i="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br>
              <a:rPr lang="en-US" sz="3600" dirty="0"/>
            </a:br>
            <a:endParaRPr lang="en-US" sz="3600" dirty="0"/>
          </a:p>
          <a:p>
            <a:pPr marL="0" indent="0">
              <a:buFont typeface="Wingdings 3" charset="2"/>
              <a:buNone/>
            </a:pPr>
            <a:r>
              <a:rPr lang="en-US" sz="3600" dirty="0"/>
              <a:t>  </a:t>
            </a:r>
          </a:p>
        </p:txBody>
      </p:sp>
      <p:sp>
        <p:nvSpPr>
          <p:cNvPr id="5" name="Content Placeholder 2">
            <a:extLst>
              <a:ext uri="{FF2B5EF4-FFF2-40B4-BE49-F238E27FC236}">
                <a16:creationId xmlns:a16="http://schemas.microsoft.com/office/drawing/2014/main" id="{7EEAC291-F3B5-6349-8D52-FD8E2DD770BE}"/>
              </a:ext>
            </a:extLst>
          </p:cNvPr>
          <p:cNvSpPr txBox="1">
            <a:spLocks/>
          </p:cNvSpPr>
          <p:nvPr/>
        </p:nvSpPr>
        <p:spPr>
          <a:xfrm>
            <a:off x="6096000" y="1325880"/>
            <a:ext cx="5568778" cy="5000778"/>
          </a:xfrm>
          <a:prstGeom prst="rect">
            <a:avLst/>
          </a:prstGeom>
          <a:solidFill>
            <a:schemeClr val="accent6">
              <a:lumMod val="20000"/>
              <a:lumOff val="80000"/>
            </a:schemeClr>
          </a:solid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b="0" i="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b="0" i="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400" b="0" i="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3500" b="1" dirty="0"/>
              <a:t>To use the calculator:</a:t>
            </a:r>
            <a:br>
              <a:rPr lang="en-US" sz="4100" b="1" dirty="0"/>
            </a:br>
            <a:r>
              <a:rPr lang="en-US" sz="2000" b="1" dirty="0">
                <a:solidFill>
                  <a:schemeClr val="accent1"/>
                </a:solidFill>
              </a:rPr>
              <a:t>1. Choose the units of measurement.</a:t>
            </a:r>
            <a:br>
              <a:rPr lang="en-US" sz="2000" b="1" dirty="0">
                <a:solidFill>
                  <a:schemeClr val="accent1"/>
                </a:solidFill>
              </a:rPr>
            </a:br>
            <a:br>
              <a:rPr lang="en-US" sz="2000" dirty="0"/>
            </a:br>
            <a:r>
              <a:rPr lang="en-US" sz="2000" b="1" dirty="0">
                <a:solidFill>
                  <a:schemeClr val="accent1"/>
                </a:solidFill>
              </a:rPr>
              <a:t>2. Enter the length of the antenna conductor</a:t>
            </a:r>
            <a:r>
              <a:rPr lang="en-US" sz="2000" dirty="0"/>
              <a:t>, </a:t>
            </a:r>
            <a:r>
              <a:rPr lang="en-US" dirty="0"/>
              <a:t>which is the distance around the loop. The length should be between 0.1 and 0.25 wavelength at the desired operating frequency.</a:t>
            </a:r>
            <a:br>
              <a:rPr lang="en-US" dirty="0"/>
            </a:br>
            <a:br>
              <a:rPr lang="en-US" sz="2000" dirty="0"/>
            </a:br>
            <a:r>
              <a:rPr lang="en-US" sz="2000" dirty="0">
                <a:solidFill>
                  <a:schemeClr val="accent1"/>
                </a:solidFill>
              </a:rPr>
              <a:t>3. </a:t>
            </a:r>
            <a:r>
              <a:rPr lang="en-US" sz="2000" b="1" dirty="0">
                <a:solidFill>
                  <a:schemeClr val="accent1"/>
                </a:solidFill>
              </a:rPr>
              <a:t>Enter the diameter of the conductor. </a:t>
            </a:r>
            <a:br>
              <a:rPr lang="en-US" sz="2000" dirty="0">
                <a:solidFill>
                  <a:schemeClr val="accent1"/>
                </a:solidFill>
              </a:rPr>
            </a:br>
            <a:r>
              <a:rPr lang="en-US" i="1" dirty="0">
                <a:solidFill>
                  <a:srgbClr val="7030A0"/>
                </a:solidFill>
              </a:rPr>
              <a:t>Note: Small transmitting loops have very low radiation resistance and very high circulating current, so the diameter of the conductor must be large to assure reasonable efficiency around 1" for the HF bands.</a:t>
            </a:r>
            <a:br>
              <a:rPr lang="en-US" i="1" dirty="0">
                <a:solidFill>
                  <a:srgbClr val="7030A0"/>
                </a:solidFill>
              </a:rPr>
            </a:br>
            <a:br>
              <a:rPr lang="en-US" sz="2000" dirty="0"/>
            </a:br>
            <a:r>
              <a:rPr lang="en-US" sz="2000" dirty="0">
                <a:solidFill>
                  <a:schemeClr val="accent1"/>
                </a:solidFill>
              </a:rPr>
              <a:t>4. Enter the frequency of operation.</a:t>
            </a:r>
            <a:br>
              <a:rPr lang="en-US" sz="2000" dirty="0">
                <a:solidFill>
                  <a:schemeClr val="accent1"/>
                </a:solidFill>
              </a:rPr>
            </a:br>
            <a:br>
              <a:rPr lang="en-US" sz="2000" dirty="0"/>
            </a:br>
            <a:r>
              <a:rPr lang="en-US" sz="2000" dirty="0">
                <a:solidFill>
                  <a:schemeClr val="accent1"/>
                </a:solidFill>
              </a:rPr>
              <a:t>5. Enter the transmitter power. </a:t>
            </a:r>
            <a:r>
              <a:rPr lang="en-US" sz="1900" dirty="0"/>
              <a:t>This is optional, but it must be entered if you want to calculate the voltage at the capacitor and the circulating current.</a:t>
            </a:r>
            <a:br>
              <a:rPr lang="en-US" sz="1900" dirty="0"/>
            </a:br>
            <a:br>
              <a:rPr lang="en-US" sz="2000" dirty="0"/>
            </a:br>
            <a:r>
              <a:rPr lang="en-US" sz="2000" b="1" dirty="0">
                <a:solidFill>
                  <a:schemeClr val="accent1"/>
                </a:solidFill>
              </a:rPr>
              <a:t>6. Press Calculate.</a:t>
            </a:r>
          </a:p>
        </p:txBody>
      </p:sp>
      <p:pic>
        <p:nvPicPr>
          <p:cNvPr id="7" name="Picture 6">
            <a:extLst>
              <a:ext uri="{FF2B5EF4-FFF2-40B4-BE49-F238E27FC236}">
                <a16:creationId xmlns:a16="http://schemas.microsoft.com/office/drawing/2014/main" id="{D6022135-7038-564D-B5DA-DBBE2526CE01}"/>
              </a:ext>
            </a:extLst>
          </p:cNvPr>
          <p:cNvPicPr>
            <a:picLocks noChangeAspect="1"/>
          </p:cNvPicPr>
          <p:nvPr/>
        </p:nvPicPr>
        <p:blipFill>
          <a:blip r:embed="rId2"/>
          <a:stretch>
            <a:fillRect/>
          </a:stretch>
        </p:blipFill>
        <p:spPr>
          <a:xfrm>
            <a:off x="1734874" y="1905737"/>
            <a:ext cx="2950592" cy="4420921"/>
          </a:xfrm>
          <a:prstGeom prst="rect">
            <a:avLst/>
          </a:prstGeom>
        </p:spPr>
      </p:pic>
    </p:spTree>
    <p:extLst>
      <p:ext uri="{BB962C8B-B14F-4D97-AF65-F5344CB8AC3E}">
        <p14:creationId xmlns:p14="http://schemas.microsoft.com/office/powerpoint/2010/main" val="2924382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F45A-8995-354D-9AC8-310A4CFBDF61}"/>
              </a:ext>
            </a:extLst>
          </p:cNvPr>
          <p:cNvSpPr>
            <a:spLocks noGrp="1"/>
          </p:cNvSpPr>
          <p:nvPr>
            <p:ph type="title"/>
          </p:nvPr>
        </p:nvSpPr>
        <p:spPr/>
        <p:txBody>
          <a:bodyPr/>
          <a:lstStyle/>
          <a:p>
            <a:r>
              <a:rPr lang="en-US" dirty="0"/>
              <a:t>…Another </a:t>
            </a:r>
            <a:r>
              <a:rPr lang="en-US" dirty="0" err="1"/>
              <a:t>Xmit</a:t>
            </a:r>
            <a:r>
              <a:rPr lang="en-US" dirty="0"/>
              <a:t> Example</a:t>
            </a:r>
          </a:p>
        </p:txBody>
      </p:sp>
      <p:pic>
        <p:nvPicPr>
          <p:cNvPr id="4" name="Picture 3">
            <a:extLst>
              <a:ext uri="{FF2B5EF4-FFF2-40B4-BE49-F238E27FC236}">
                <a16:creationId xmlns:a16="http://schemas.microsoft.com/office/drawing/2014/main" id="{16F06B66-9D68-B644-B8B7-DAE6901A419D}"/>
              </a:ext>
            </a:extLst>
          </p:cNvPr>
          <p:cNvPicPr>
            <a:picLocks noChangeAspect="1"/>
          </p:cNvPicPr>
          <p:nvPr/>
        </p:nvPicPr>
        <p:blipFill>
          <a:blip r:embed="rId2"/>
          <a:stretch>
            <a:fillRect/>
          </a:stretch>
        </p:blipFill>
        <p:spPr>
          <a:xfrm>
            <a:off x="1584339" y="1325881"/>
            <a:ext cx="3086516" cy="4879738"/>
          </a:xfrm>
          <a:prstGeom prst="rect">
            <a:avLst/>
          </a:prstGeom>
        </p:spPr>
      </p:pic>
      <p:pic>
        <p:nvPicPr>
          <p:cNvPr id="5" name="Picture 4">
            <a:extLst>
              <a:ext uri="{FF2B5EF4-FFF2-40B4-BE49-F238E27FC236}">
                <a16:creationId xmlns:a16="http://schemas.microsoft.com/office/drawing/2014/main" id="{9CD2EA23-4F7F-1B42-8A36-18379E853C7E}"/>
              </a:ext>
            </a:extLst>
          </p:cNvPr>
          <p:cNvPicPr>
            <a:picLocks noChangeAspect="1"/>
          </p:cNvPicPr>
          <p:nvPr/>
        </p:nvPicPr>
        <p:blipFill>
          <a:blip r:embed="rId3"/>
          <a:stretch>
            <a:fillRect/>
          </a:stretch>
        </p:blipFill>
        <p:spPr>
          <a:xfrm>
            <a:off x="4670855" y="1325880"/>
            <a:ext cx="3488494" cy="4879739"/>
          </a:xfrm>
          <a:prstGeom prst="rect">
            <a:avLst/>
          </a:prstGeom>
        </p:spPr>
      </p:pic>
      <p:sp>
        <p:nvSpPr>
          <p:cNvPr id="6" name="TextBox 5">
            <a:extLst>
              <a:ext uri="{FF2B5EF4-FFF2-40B4-BE49-F238E27FC236}">
                <a16:creationId xmlns:a16="http://schemas.microsoft.com/office/drawing/2014/main" id="{24131F9E-25BA-8042-84CD-13353FA33FD6}"/>
              </a:ext>
            </a:extLst>
          </p:cNvPr>
          <p:cNvSpPr txBox="1"/>
          <p:nvPr/>
        </p:nvSpPr>
        <p:spPr>
          <a:xfrm>
            <a:off x="8159349" y="1325880"/>
            <a:ext cx="3666066" cy="4801314"/>
          </a:xfrm>
          <a:prstGeom prst="rect">
            <a:avLst/>
          </a:prstGeom>
          <a:noFill/>
        </p:spPr>
        <p:txBody>
          <a:bodyPr wrap="square" rtlCol="0">
            <a:spAutoFit/>
          </a:bodyPr>
          <a:lstStyle/>
          <a:p>
            <a:r>
              <a:rPr lang="en-US" dirty="0"/>
              <a:t>For highest efficiency, the conductor length for a small transmitting loop antenna should be greater than 1/8 wavelength (greater than about 8.52 feet at the specified frequency of 14 MHz).</a:t>
            </a:r>
            <a:br>
              <a:rPr lang="en-US" dirty="0"/>
            </a:br>
            <a:br>
              <a:rPr lang="en-US" dirty="0"/>
            </a:br>
            <a:r>
              <a:rPr lang="en-US" dirty="0"/>
              <a:t>To avoid self-resonance, the conductor length for a small transmitting loop antenna should be less than 1/4 wavelength (less than about 17.0 feet at the specified frequency of 14 MHz).</a:t>
            </a:r>
          </a:p>
          <a:p>
            <a:endParaRPr lang="en-US" dirty="0"/>
          </a:p>
        </p:txBody>
      </p:sp>
      <p:sp>
        <p:nvSpPr>
          <p:cNvPr id="8" name="Triangle 7">
            <a:hlinkClick r:id="rId4"/>
            <a:extLst>
              <a:ext uri="{FF2B5EF4-FFF2-40B4-BE49-F238E27FC236}">
                <a16:creationId xmlns:a16="http://schemas.microsoft.com/office/drawing/2014/main" id="{D6E7EE65-02E0-8C4C-8246-D02DF27D0EBE}"/>
              </a:ext>
            </a:extLst>
          </p:cNvPr>
          <p:cNvSpPr/>
          <p:nvPr/>
        </p:nvSpPr>
        <p:spPr>
          <a:xfrm>
            <a:off x="10849232" y="222422"/>
            <a:ext cx="976183" cy="81950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0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4398C-73F9-3F4C-8706-40F591491B62}"/>
              </a:ext>
            </a:extLst>
          </p:cNvPr>
          <p:cNvSpPr>
            <a:spLocks noGrp="1"/>
          </p:cNvSpPr>
          <p:nvPr>
            <p:ph type="title"/>
          </p:nvPr>
        </p:nvSpPr>
        <p:spPr/>
        <p:txBody>
          <a:bodyPr/>
          <a:lstStyle/>
          <a:p>
            <a:r>
              <a:rPr lang="en-US" dirty="0"/>
              <a:t>Yet Another </a:t>
            </a:r>
            <a:r>
              <a:rPr lang="en-US" dirty="0" err="1"/>
              <a:t>Xmit</a:t>
            </a:r>
            <a:r>
              <a:rPr lang="en-US" dirty="0"/>
              <a:t> Loop Calculator</a:t>
            </a:r>
          </a:p>
        </p:txBody>
      </p:sp>
      <p:pic>
        <p:nvPicPr>
          <p:cNvPr id="4" name="Picture 3">
            <a:extLst>
              <a:ext uri="{FF2B5EF4-FFF2-40B4-BE49-F238E27FC236}">
                <a16:creationId xmlns:a16="http://schemas.microsoft.com/office/drawing/2014/main" id="{6A4D4FF3-1F74-B442-8611-36DEA38725E7}"/>
              </a:ext>
            </a:extLst>
          </p:cNvPr>
          <p:cNvPicPr>
            <a:picLocks noChangeAspect="1"/>
          </p:cNvPicPr>
          <p:nvPr/>
        </p:nvPicPr>
        <p:blipFill>
          <a:blip r:embed="rId2"/>
          <a:stretch>
            <a:fillRect/>
          </a:stretch>
        </p:blipFill>
        <p:spPr>
          <a:xfrm>
            <a:off x="1584338" y="1325880"/>
            <a:ext cx="7312527" cy="5103535"/>
          </a:xfrm>
          <a:prstGeom prst="rect">
            <a:avLst/>
          </a:prstGeom>
        </p:spPr>
      </p:pic>
      <p:sp>
        <p:nvSpPr>
          <p:cNvPr id="5" name="Triangle 4">
            <a:hlinkClick r:id="rId3"/>
            <a:extLst>
              <a:ext uri="{FF2B5EF4-FFF2-40B4-BE49-F238E27FC236}">
                <a16:creationId xmlns:a16="http://schemas.microsoft.com/office/drawing/2014/main" id="{3CD45113-B201-EA42-852E-9772C59DEA99}"/>
              </a:ext>
            </a:extLst>
          </p:cNvPr>
          <p:cNvSpPr/>
          <p:nvPr/>
        </p:nvSpPr>
        <p:spPr>
          <a:xfrm>
            <a:off x="11009870" y="432486"/>
            <a:ext cx="939114" cy="1161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CB96E3-C053-9D41-BC5F-4BF08E4BFDB1}"/>
              </a:ext>
            </a:extLst>
          </p:cNvPr>
          <p:cNvSpPr/>
          <p:nvPr/>
        </p:nvSpPr>
        <p:spPr>
          <a:xfrm>
            <a:off x="3756993" y="5876323"/>
            <a:ext cx="4851008" cy="369332"/>
          </a:xfrm>
          <a:prstGeom prst="rect">
            <a:avLst/>
          </a:prstGeom>
        </p:spPr>
        <p:txBody>
          <a:bodyPr wrap="none">
            <a:spAutoFit/>
          </a:bodyPr>
          <a:lstStyle/>
          <a:p>
            <a:r>
              <a:rPr lang="en-US" dirty="0"/>
              <a:t>http://www.wb5cxc.com/smallloop1.html</a:t>
            </a:r>
          </a:p>
        </p:txBody>
      </p:sp>
    </p:spTree>
    <p:extLst>
      <p:ext uri="{BB962C8B-B14F-4D97-AF65-F5344CB8AC3E}">
        <p14:creationId xmlns:p14="http://schemas.microsoft.com/office/powerpoint/2010/main" val="27620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37E8-8076-164F-9C0A-7E37EBE84FBA}"/>
              </a:ext>
            </a:extLst>
          </p:cNvPr>
          <p:cNvSpPr>
            <a:spLocks noGrp="1"/>
          </p:cNvSpPr>
          <p:nvPr>
            <p:ph type="title"/>
          </p:nvPr>
        </p:nvSpPr>
        <p:spPr>
          <a:xfrm>
            <a:off x="1598968" y="446088"/>
            <a:ext cx="9695108" cy="976312"/>
          </a:xfrm>
        </p:spPr>
        <p:txBody>
          <a:bodyPr>
            <a:noAutofit/>
          </a:bodyPr>
          <a:lstStyle/>
          <a:p>
            <a:r>
              <a:rPr lang="en-US" sz="3600" b="1" dirty="0"/>
              <a:t>Loop Antennas for Transmitting (3 of 5)</a:t>
            </a:r>
          </a:p>
        </p:txBody>
      </p:sp>
      <p:sp>
        <p:nvSpPr>
          <p:cNvPr id="7" name="Text Placeholder 6">
            <a:extLst>
              <a:ext uri="{FF2B5EF4-FFF2-40B4-BE49-F238E27FC236}">
                <a16:creationId xmlns:a16="http://schemas.microsoft.com/office/drawing/2014/main" id="{8D4788EA-1351-9840-9037-E44F181A8E45}"/>
              </a:ext>
            </a:extLst>
          </p:cNvPr>
          <p:cNvSpPr>
            <a:spLocks noGrp="1"/>
          </p:cNvSpPr>
          <p:nvPr>
            <p:ph type="body" sz="half" idx="2"/>
          </p:nvPr>
        </p:nvSpPr>
        <p:spPr>
          <a:xfrm>
            <a:off x="1598967" y="1598613"/>
            <a:ext cx="5543237" cy="4715690"/>
          </a:xfrm>
        </p:spPr>
        <p:txBody>
          <a:bodyPr>
            <a:normAutofit lnSpcReduction="10000"/>
          </a:bodyPr>
          <a:lstStyle/>
          <a:p>
            <a:r>
              <a:rPr lang="en-US" sz="2400" dirty="0"/>
              <a:t>Antenna efficiency: 59% (-2.3 dB below 100%)</a:t>
            </a:r>
            <a:br>
              <a:rPr lang="en-US" sz="2400" dirty="0"/>
            </a:br>
            <a:r>
              <a:rPr lang="en-US" sz="2400" dirty="0"/>
              <a:t>Antenna bandwidth: 13.2 kHz</a:t>
            </a:r>
            <a:br>
              <a:rPr lang="en-US" sz="2400" dirty="0"/>
            </a:br>
            <a:r>
              <a:rPr lang="en-US" sz="2400" dirty="0"/>
              <a:t>Tuning Capacitance: 65 pF</a:t>
            </a:r>
            <a:br>
              <a:rPr lang="en-US" sz="2400" dirty="0"/>
            </a:br>
            <a:br>
              <a:rPr lang="en-US" sz="2400" dirty="0"/>
            </a:br>
            <a:r>
              <a:rPr lang="en-US" sz="2400" b="1" dirty="0">
                <a:solidFill>
                  <a:srgbClr val="FF0000"/>
                </a:solidFill>
              </a:rPr>
              <a:t>Capacitor voltage: 4,290 volts RMS</a:t>
            </a:r>
            <a:br>
              <a:rPr lang="en-US" sz="2400" dirty="0"/>
            </a:br>
            <a:r>
              <a:rPr lang="en-US" sz="2400" dirty="0"/>
              <a:t>Resonant circulating current: 24.7 A</a:t>
            </a:r>
            <a:br>
              <a:rPr lang="en-US" sz="2400" dirty="0"/>
            </a:br>
            <a:r>
              <a:rPr lang="en-US" sz="2400" dirty="0"/>
              <a:t>Radiation resistance: 0.048 ohms</a:t>
            </a:r>
            <a:br>
              <a:rPr lang="en-US" sz="2400" dirty="0"/>
            </a:br>
            <a:r>
              <a:rPr lang="en-US" sz="2400" dirty="0"/>
              <a:t>Loss Resistance: 0.034 ohms</a:t>
            </a:r>
            <a:br>
              <a:rPr lang="en-US" sz="2400" dirty="0"/>
            </a:br>
            <a:r>
              <a:rPr lang="en-US" sz="2400" dirty="0"/>
              <a:t>Inductance: 1.98 </a:t>
            </a:r>
            <a:r>
              <a:rPr lang="en-US" sz="2400" dirty="0" err="1"/>
              <a:t>Mh</a:t>
            </a:r>
            <a:br>
              <a:rPr lang="en-US" sz="2400" dirty="0"/>
            </a:br>
            <a:r>
              <a:rPr lang="en-US" sz="2400" dirty="0"/>
              <a:t>Inductive Reactance: 174 ohms</a:t>
            </a:r>
            <a:br>
              <a:rPr lang="en-US" sz="2400" dirty="0"/>
            </a:br>
            <a:r>
              <a:rPr lang="en-US" sz="2400" dirty="0"/>
              <a:t>Quality Factor (Q): 1,059</a:t>
            </a:r>
            <a:br>
              <a:rPr lang="en-US" sz="2400" dirty="0"/>
            </a:br>
            <a:r>
              <a:rPr lang="en-US" sz="2400" dirty="0"/>
              <a:t>Distributed capacity: 7 pF</a:t>
            </a:r>
            <a:br>
              <a:rPr lang="en-US" dirty="0"/>
            </a:br>
            <a:endParaRPr lang="en-US" dirty="0"/>
          </a:p>
        </p:txBody>
      </p:sp>
      <p:sp>
        <p:nvSpPr>
          <p:cNvPr id="8" name="TextBox 7">
            <a:extLst>
              <a:ext uri="{FF2B5EF4-FFF2-40B4-BE49-F238E27FC236}">
                <a16:creationId xmlns:a16="http://schemas.microsoft.com/office/drawing/2014/main" id="{518A2BC0-60B2-F64F-BF99-2F2DE5093FC6}"/>
              </a:ext>
            </a:extLst>
          </p:cNvPr>
          <p:cNvSpPr txBox="1"/>
          <p:nvPr/>
        </p:nvSpPr>
        <p:spPr>
          <a:xfrm>
            <a:off x="6301946" y="1210962"/>
            <a:ext cx="184731" cy="369332"/>
          </a:xfrm>
          <a:prstGeom prst="rect">
            <a:avLst/>
          </a:prstGeom>
          <a:noFill/>
        </p:spPr>
        <p:txBody>
          <a:bodyPr wrap="none" rtlCol="0">
            <a:spAutoFit/>
          </a:bodyPr>
          <a:lstStyle/>
          <a:p>
            <a:endParaRPr lang="en-US" dirty="0"/>
          </a:p>
        </p:txBody>
      </p:sp>
      <p:pic>
        <p:nvPicPr>
          <p:cNvPr id="11" name="Content Placeholder 10">
            <a:extLst>
              <a:ext uri="{FF2B5EF4-FFF2-40B4-BE49-F238E27FC236}">
                <a16:creationId xmlns:a16="http://schemas.microsoft.com/office/drawing/2014/main" id="{BED0AD95-FC45-F740-A954-ED9D24DD80DF}"/>
              </a:ext>
            </a:extLst>
          </p:cNvPr>
          <p:cNvPicPr>
            <a:picLocks noGrp="1" noChangeAspect="1"/>
          </p:cNvPicPr>
          <p:nvPr>
            <p:ph idx="1"/>
          </p:nvPr>
        </p:nvPicPr>
        <p:blipFill>
          <a:blip r:embed="rId2"/>
          <a:stretch>
            <a:fillRect/>
          </a:stretch>
        </p:blipFill>
        <p:spPr>
          <a:xfrm>
            <a:off x="7071850" y="1719841"/>
            <a:ext cx="4645059" cy="3235217"/>
          </a:xfrm>
          <a:prstGeom prst="rect">
            <a:avLst/>
          </a:prstGeom>
        </p:spPr>
      </p:pic>
    </p:spTree>
    <p:extLst>
      <p:ext uri="{BB962C8B-B14F-4D97-AF65-F5344CB8AC3E}">
        <p14:creationId xmlns:p14="http://schemas.microsoft.com/office/powerpoint/2010/main" val="1734517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A50B-34A0-8E43-B483-B99B3F8E5195}"/>
              </a:ext>
            </a:extLst>
          </p:cNvPr>
          <p:cNvSpPr>
            <a:spLocks noGrp="1"/>
          </p:cNvSpPr>
          <p:nvPr>
            <p:ph type="title"/>
          </p:nvPr>
        </p:nvSpPr>
        <p:spPr>
          <a:xfrm>
            <a:off x="1544595" y="624110"/>
            <a:ext cx="9960017" cy="722776"/>
          </a:xfrm>
        </p:spPr>
        <p:txBody>
          <a:bodyPr/>
          <a:lstStyle/>
          <a:p>
            <a:r>
              <a:rPr lang="en-US" dirty="0"/>
              <a:t>Loop Antennas for Transmitting (4 of 5)</a:t>
            </a:r>
          </a:p>
        </p:txBody>
      </p:sp>
      <p:sp>
        <p:nvSpPr>
          <p:cNvPr id="3" name="Content Placeholder 2">
            <a:extLst>
              <a:ext uri="{FF2B5EF4-FFF2-40B4-BE49-F238E27FC236}">
                <a16:creationId xmlns:a16="http://schemas.microsoft.com/office/drawing/2014/main" id="{5604FEEB-0EB0-B941-91D7-D98086EA2295}"/>
              </a:ext>
            </a:extLst>
          </p:cNvPr>
          <p:cNvSpPr>
            <a:spLocks noGrp="1"/>
          </p:cNvSpPr>
          <p:nvPr>
            <p:ph idx="1"/>
          </p:nvPr>
        </p:nvSpPr>
        <p:spPr>
          <a:xfrm>
            <a:off x="1544595" y="1416907"/>
            <a:ext cx="10132540" cy="4736757"/>
          </a:xfrm>
        </p:spPr>
        <p:txBody>
          <a:bodyPr>
            <a:noAutofit/>
          </a:bodyPr>
          <a:lstStyle/>
          <a:p>
            <a:pPr marL="0" indent="0">
              <a:buNone/>
            </a:pPr>
            <a:r>
              <a:rPr lang="en-US" sz="2000" b="1" dirty="0"/>
              <a:t>Conductor length should be between 8.52 and 17.0 feet </a:t>
            </a:r>
            <a:br>
              <a:rPr lang="en-US" sz="2000" b="1" dirty="0"/>
            </a:br>
            <a:r>
              <a:rPr lang="en-US" sz="2000" b="1" dirty="0"/>
              <a:t>at the specified frequency of 14 </a:t>
            </a:r>
            <a:r>
              <a:rPr lang="en-US" sz="2000" b="1" dirty="0" err="1"/>
              <a:t>MHz.</a:t>
            </a:r>
            <a:r>
              <a:rPr lang="en-US" sz="2000" dirty="0"/>
              <a:t> </a:t>
            </a:r>
            <a:br>
              <a:rPr lang="en-US" sz="2000" dirty="0"/>
            </a:br>
            <a:br>
              <a:rPr lang="en-US" sz="2000" dirty="0"/>
            </a:br>
            <a:r>
              <a:rPr lang="en-US" sz="2000" dirty="0"/>
              <a:t>For highest efficiency, the conductor length for a small transmitting loop antenna should be greater than 1/8 wavelength (greater than about 8.52 feet at the specified frequency of 14 MHz).</a:t>
            </a:r>
            <a:br>
              <a:rPr lang="en-US" sz="2000" dirty="0"/>
            </a:br>
            <a:br>
              <a:rPr lang="en-US" sz="2000" dirty="0"/>
            </a:br>
            <a:r>
              <a:rPr lang="en-US" sz="2000" dirty="0"/>
              <a:t>To avoid self-resonance, the conductor length for a small transmitting loop antenna should be less than 1/4 wavelength (less than about 17.0 feet at the specified frequency of 14 MHz).</a:t>
            </a:r>
            <a:br>
              <a:rPr lang="en-US" sz="2000" dirty="0"/>
            </a:br>
            <a:br>
              <a:rPr lang="en-US" sz="2000" dirty="0"/>
            </a:br>
            <a:r>
              <a:rPr lang="en-US" sz="2000" b="1" dirty="0"/>
              <a:t>Input Values:</a:t>
            </a:r>
            <a:br>
              <a:rPr lang="en-US" sz="2000" dirty="0"/>
            </a:br>
            <a:r>
              <a:rPr lang="en-US" sz="2000" dirty="0"/>
              <a:t>Length of conductor: 9 feet</a:t>
            </a:r>
            <a:br>
              <a:rPr lang="en-US" sz="2000" dirty="0"/>
            </a:br>
            <a:r>
              <a:rPr lang="en-US" sz="2000" dirty="0"/>
              <a:t>Diameter of conductor: 1 inches</a:t>
            </a:r>
            <a:br>
              <a:rPr lang="en-US" sz="2000" dirty="0"/>
            </a:br>
            <a:r>
              <a:rPr lang="en-US" sz="2000" dirty="0"/>
              <a:t>Frequency: 14 MHz</a:t>
            </a:r>
            <a:br>
              <a:rPr lang="en-US" sz="2000" dirty="0"/>
            </a:br>
            <a:r>
              <a:rPr lang="en-US" sz="2000" dirty="0"/>
              <a:t>Transmitter power: 100 watts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473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5E89-0125-6D49-B8CE-A645CBB5035A}"/>
              </a:ext>
            </a:extLst>
          </p:cNvPr>
          <p:cNvSpPr>
            <a:spLocks noGrp="1"/>
          </p:cNvSpPr>
          <p:nvPr>
            <p:ph type="title"/>
          </p:nvPr>
        </p:nvSpPr>
        <p:spPr/>
        <p:txBody>
          <a:bodyPr/>
          <a:lstStyle/>
          <a:p>
            <a:r>
              <a:rPr lang="en-US" dirty="0"/>
              <a:t>Loop Antennas for Transmitting (5 of 5)</a:t>
            </a:r>
          </a:p>
        </p:txBody>
      </p:sp>
      <p:sp>
        <p:nvSpPr>
          <p:cNvPr id="3" name="Content Placeholder 2">
            <a:extLst>
              <a:ext uri="{FF2B5EF4-FFF2-40B4-BE49-F238E27FC236}">
                <a16:creationId xmlns:a16="http://schemas.microsoft.com/office/drawing/2014/main" id="{9A2C72DB-C90E-0E4C-9D3D-B98D4BB6BFF1}"/>
              </a:ext>
            </a:extLst>
          </p:cNvPr>
          <p:cNvSpPr>
            <a:spLocks noGrp="1"/>
          </p:cNvSpPr>
          <p:nvPr>
            <p:ph idx="1"/>
          </p:nvPr>
        </p:nvSpPr>
        <p:spPr/>
        <p:txBody>
          <a:bodyPr/>
          <a:lstStyle/>
          <a:p>
            <a:pPr marL="0" indent="0">
              <a:buNone/>
            </a:pPr>
            <a:r>
              <a:rPr lang="en-US" sz="2000" b="1" dirty="0"/>
              <a:t>Source:</a:t>
            </a:r>
          </a:p>
          <a:p>
            <a:pPr marL="0" indent="0">
              <a:buNone/>
            </a:pPr>
            <a:r>
              <a:rPr lang="en-US" sz="2000" dirty="0">
                <a:hlinkClick r:id="rId2"/>
              </a:rPr>
              <a:t>The ARRL Antenna Book</a:t>
            </a:r>
            <a:r>
              <a:rPr lang="en-US" sz="2000" dirty="0"/>
              <a:t>: </a:t>
            </a:r>
            <a:br>
              <a:rPr lang="en-US" sz="2000" dirty="0"/>
            </a:br>
            <a:r>
              <a:rPr lang="en-US" sz="2000" dirty="0"/>
              <a:t>The Ultimate Reference for Amateur Radio Antennas, Transmission Lines And Propagation</a:t>
            </a:r>
            <a:br>
              <a:rPr lang="en-US" sz="2000" dirty="0"/>
            </a:br>
            <a:endParaRPr lang="en-US" sz="2000" dirty="0"/>
          </a:p>
          <a:p>
            <a:pPr marL="0" indent="0">
              <a:buNone/>
            </a:pPr>
            <a:r>
              <a:rPr lang="en-US" sz="2000" b="1" dirty="0"/>
              <a:t>References:</a:t>
            </a:r>
          </a:p>
          <a:p>
            <a:pPr marL="0" indent="0">
              <a:buNone/>
            </a:pPr>
            <a:r>
              <a:rPr lang="en-US" sz="2000" dirty="0">
                <a:hlinkClick r:id="rId3"/>
              </a:rPr>
              <a:t>The ARRL Handbook for Radio Communications</a:t>
            </a:r>
            <a:endParaRPr lang="en-US" sz="2000" dirty="0"/>
          </a:p>
          <a:p>
            <a:pPr marL="0" indent="0">
              <a:buNone/>
            </a:pPr>
            <a:endParaRPr lang="en-US" sz="2000" dirty="0"/>
          </a:p>
          <a:p>
            <a:pPr marL="0" indent="0">
              <a:buNone/>
            </a:pPr>
            <a:r>
              <a:rPr lang="en-US" sz="2000" b="1" dirty="0"/>
              <a:t>Related Web Pages:</a:t>
            </a:r>
          </a:p>
          <a:p>
            <a:pPr marL="0" indent="0">
              <a:buNone/>
            </a:pPr>
            <a:r>
              <a:rPr lang="en-US" sz="2000" dirty="0">
                <a:hlinkClick r:id="rId4"/>
              </a:rPr>
              <a:t>Design your own tuning capacitor</a:t>
            </a:r>
            <a:r>
              <a:rPr lang="en-US" sz="2000" dirty="0"/>
              <a:t> </a:t>
            </a:r>
            <a:br>
              <a:rPr lang="en-US" sz="2000" dirty="0"/>
            </a:br>
            <a:r>
              <a:rPr lang="en-US" sz="2000" dirty="0"/>
              <a:t>for use with this antenna </a:t>
            </a:r>
            <a:r>
              <a:rPr lang="en-US" dirty="0"/>
              <a:t>with the Capacitance Calculator (Capacitor Design)</a:t>
            </a:r>
          </a:p>
        </p:txBody>
      </p:sp>
    </p:spTree>
    <p:extLst>
      <p:ext uri="{BB962C8B-B14F-4D97-AF65-F5344CB8AC3E}">
        <p14:creationId xmlns:p14="http://schemas.microsoft.com/office/powerpoint/2010/main" val="2884940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FA93-5B1C-C147-BBF6-794D4B13ED96}"/>
              </a:ext>
            </a:extLst>
          </p:cNvPr>
          <p:cNvSpPr>
            <a:spLocks noGrp="1"/>
          </p:cNvSpPr>
          <p:nvPr>
            <p:ph type="title"/>
          </p:nvPr>
        </p:nvSpPr>
        <p:spPr/>
        <p:txBody>
          <a:bodyPr>
            <a:normAutofit fontScale="90000"/>
          </a:bodyPr>
          <a:lstStyle/>
          <a:p>
            <a:r>
              <a:rPr lang="en-US" dirty="0"/>
              <a:t>Design Characteristics of</a:t>
            </a:r>
            <a:r>
              <a:rPr lang="en-US" baseline="0" dirty="0"/>
              <a:t> a Transmit Loop Antenna</a:t>
            </a:r>
            <a:endParaRPr lang="en-US" dirty="0"/>
          </a:p>
        </p:txBody>
      </p:sp>
      <p:sp>
        <p:nvSpPr>
          <p:cNvPr id="3" name="Content Placeholder 2">
            <a:extLst>
              <a:ext uri="{FF2B5EF4-FFF2-40B4-BE49-F238E27FC236}">
                <a16:creationId xmlns:a16="http://schemas.microsoft.com/office/drawing/2014/main" id="{EAEBA3E7-A283-2C40-8ACC-A914C1418299}"/>
              </a:ext>
            </a:extLst>
          </p:cNvPr>
          <p:cNvSpPr>
            <a:spLocks noGrp="1"/>
          </p:cNvSpPr>
          <p:nvPr>
            <p:ph idx="1"/>
          </p:nvPr>
        </p:nvSpPr>
        <p:spPr/>
        <p:txBody>
          <a:bodyPr/>
          <a:lstStyle/>
          <a:p>
            <a:r>
              <a:rPr lang="en-US" dirty="0"/>
              <a:t>At higher transmit power levels you get very dangerous voltages and current in the loop.</a:t>
            </a:r>
          </a:p>
          <a:p>
            <a:r>
              <a:rPr lang="en-US" dirty="0"/>
              <a:t>You can overcome this by using lower power when operating.</a:t>
            </a:r>
          </a:p>
          <a:p>
            <a:r>
              <a:rPr lang="en-US" dirty="0"/>
              <a:t>A better approach is to use an Vacuum Air Variable Capacitor. </a:t>
            </a:r>
          </a:p>
          <a:p>
            <a:r>
              <a:rPr lang="en-US" dirty="0"/>
              <a:t>If you use a motor to turn the capacitor remotely it must be insulated (isolated) from the capacitor by at least 18” to 24” using PVC, a doll rod, or some type of hard plastic tube.</a:t>
            </a:r>
          </a:p>
        </p:txBody>
      </p:sp>
    </p:spTree>
    <p:extLst>
      <p:ext uri="{BB962C8B-B14F-4D97-AF65-F5344CB8AC3E}">
        <p14:creationId xmlns:p14="http://schemas.microsoft.com/office/powerpoint/2010/main" val="3249644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B1E5-6AC2-EA4C-A1A0-5E74333EC6CC}"/>
              </a:ext>
            </a:extLst>
          </p:cNvPr>
          <p:cNvSpPr>
            <a:spLocks noGrp="1"/>
          </p:cNvSpPr>
          <p:nvPr>
            <p:ph type="title"/>
          </p:nvPr>
        </p:nvSpPr>
        <p:spPr/>
        <p:txBody>
          <a:bodyPr>
            <a:normAutofit fontScale="90000"/>
          </a:bodyPr>
          <a:lstStyle/>
          <a:p>
            <a:r>
              <a:rPr lang="en-US" dirty="0"/>
              <a:t>Special Considerations for a </a:t>
            </a:r>
            <a:r>
              <a:rPr lang="en-US" dirty="0" err="1"/>
              <a:t>Xmit</a:t>
            </a:r>
            <a:r>
              <a:rPr lang="en-US" dirty="0"/>
              <a:t> Loop Antenna</a:t>
            </a:r>
          </a:p>
        </p:txBody>
      </p:sp>
      <p:pic>
        <p:nvPicPr>
          <p:cNvPr id="6" name="Content Placeholder 5">
            <a:extLst>
              <a:ext uri="{FF2B5EF4-FFF2-40B4-BE49-F238E27FC236}">
                <a16:creationId xmlns:a16="http://schemas.microsoft.com/office/drawing/2014/main" id="{C721A767-4202-5940-AD62-50DEA84190AA}"/>
              </a:ext>
            </a:extLst>
          </p:cNvPr>
          <p:cNvPicPr>
            <a:picLocks noGrp="1" noChangeAspect="1"/>
          </p:cNvPicPr>
          <p:nvPr>
            <p:ph idx="1"/>
          </p:nvPr>
        </p:nvPicPr>
        <p:blipFill>
          <a:blip r:embed="rId3"/>
          <a:stretch>
            <a:fillRect/>
          </a:stretch>
        </p:blipFill>
        <p:spPr>
          <a:xfrm>
            <a:off x="6413157" y="1111848"/>
            <a:ext cx="5282167" cy="5310491"/>
          </a:xfrm>
          <a:prstGeom prst="rect">
            <a:avLst/>
          </a:prstGeom>
        </p:spPr>
      </p:pic>
      <p:sp>
        <p:nvSpPr>
          <p:cNvPr id="7" name="TextBox 6">
            <a:extLst>
              <a:ext uri="{FF2B5EF4-FFF2-40B4-BE49-F238E27FC236}">
                <a16:creationId xmlns:a16="http://schemas.microsoft.com/office/drawing/2014/main" id="{6E5A244C-2A03-7046-865D-51BFB002F09A}"/>
              </a:ext>
            </a:extLst>
          </p:cNvPr>
          <p:cNvSpPr txBox="1"/>
          <p:nvPr/>
        </p:nvSpPr>
        <p:spPr>
          <a:xfrm>
            <a:off x="1584338" y="1445741"/>
            <a:ext cx="4455843"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Most </a:t>
            </a:r>
            <a:r>
              <a:rPr lang="en-US" sz="2000" dirty="0" err="1"/>
              <a:t>Xmit</a:t>
            </a:r>
            <a:r>
              <a:rPr lang="en-US" sz="2000" dirty="0"/>
              <a:t> loops use a secondary coupling loop.</a:t>
            </a:r>
            <a:br>
              <a:rPr lang="en-US" sz="2000" dirty="0"/>
            </a:br>
            <a:endParaRPr lang="en-US" sz="2000" dirty="0"/>
          </a:p>
          <a:p>
            <a:pPr marL="285750" indent="-285750">
              <a:buFont typeface="Arial" panose="020B0604020202020204" pitchFamily="34" charset="0"/>
              <a:buChar char="•"/>
            </a:pPr>
            <a:r>
              <a:rPr lang="en-US" sz="2000" dirty="0"/>
              <a:t>They will normally have an isolated motor driven capacitor.</a:t>
            </a:r>
            <a:br>
              <a:rPr lang="en-US" sz="2000" dirty="0"/>
            </a:br>
            <a:endParaRPr lang="en-US" sz="2000" dirty="0"/>
          </a:p>
          <a:p>
            <a:pPr marL="285750" indent="-285750">
              <a:buFont typeface="Arial" panose="020B0604020202020204" pitchFamily="34" charset="0"/>
              <a:buChar char="•"/>
            </a:pPr>
            <a:r>
              <a:rPr lang="en-US" sz="2000" dirty="0"/>
              <a:t>You must insulate (isolate) the motor using a non-conductive rod or pipe. (PVC, dowel rod, …)</a:t>
            </a:r>
            <a:br>
              <a:rPr lang="en-US" sz="2000" dirty="0"/>
            </a:br>
            <a:endParaRPr lang="en-US" sz="2000" dirty="0"/>
          </a:p>
          <a:p>
            <a:pPr marL="285750" indent="-285750">
              <a:buFont typeface="Arial" panose="020B0604020202020204" pitchFamily="34" charset="0"/>
              <a:buChar char="•"/>
            </a:pPr>
            <a:r>
              <a:rPr lang="en-US" sz="2000" dirty="0"/>
              <a:t>You don’t have to use a Vacuum Air Variable Capacitor as long as you operate a very low power 300mw to say 5W.</a:t>
            </a:r>
          </a:p>
        </p:txBody>
      </p:sp>
    </p:spTree>
    <p:extLst>
      <p:ext uri="{BB962C8B-B14F-4D97-AF65-F5344CB8AC3E}">
        <p14:creationId xmlns:p14="http://schemas.microsoft.com/office/powerpoint/2010/main" val="169340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EDDD-EA02-734A-AA0D-1481B588C70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7E4AE3C-769C-414B-8EC3-05B448D94A1D}"/>
              </a:ext>
            </a:extLst>
          </p:cNvPr>
          <p:cNvSpPr>
            <a:spLocks noGrp="1"/>
          </p:cNvSpPr>
          <p:nvPr>
            <p:ph idx="1"/>
          </p:nvPr>
        </p:nvSpPr>
        <p:spPr>
          <a:xfrm>
            <a:off x="1587621" y="1354819"/>
            <a:ext cx="10250152" cy="4761776"/>
          </a:xfrm>
        </p:spPr>
        <p:txBody>
          <a:bodyPr>
            <a:noAutofit/>
          </a:bodyPr>
          <a:lstStyle/>
          <a:p>
            <a:pPr marL="0" indent="0">
              <a:buNone/>
            </a:pPr>
            <a:r>
              <a:rPr lang="en-US" sz="2000" dirty="0"/>
              <a:t>A </a:t>
            </a:r>
            <a:r>
              <a:rPr lang="en-US" sz="2000" b="1" dirty="0"/>
              <a:t>loop antenna</a:t>
            </a:r>
            <a:r>
              <a:rPr lang="en-US" sz="2000" dirty="0"/>
              <a:t> is a radio antenna consisting of a loop or coil of wire, tubing, or other electrical conductor usually fed by a balanced source or feeding a balanced load. </a:t>
            </a:r>
          </a:p>
          <a:p>
            <a:pPr marL="0" indent="0">
              <a:buNone/>
            </a:pPr>
            <a:r>
              <a:rPr lang="en-US" sz="2000" dirty="0"/>
              <a:t>Within this physical description there are two distinct antenna types. The </a:t>
            </a:r>
            <a:r>
              <a:rPr lang="en-US" sz="2000" b="1" i="1" dirty="0">
                <a:solidFill>
                  <a:srgbClr val="FF0000"/>
                </a:solidFill>
              </a:rPr>
              <a:t>large self-resonant loop antenna has a circumference close to one wavelength </a:t>
            </a:r>
            <a:r>
              <a:rPr lang="en-US" sz="2000" dirty="0"/>
              <a:t>of the operating frequency and so is resonant at that frequency. </a:t>
            </a:r>
          </a:p>
          <a:p>
            <a:pPr marL="0" indent="0">
              <a:buNone/>
            </a:pPr>
            <a:r>
              <a:rPr lang="en-US" sz="2000" dirty="0"/>
              <a:t>This category also </a:t>
            </a:r>
            <a:r>
              <a:rPr lang="en-US" sz="2000" b="1" i="1" dirty="0">
                <a:solidFill>
                  <a:srgbClr val="FF0000"/>
                </a:solidFill>
              </a:rPr>
              <a:t>includes smaller loops 5% to 30% of a wavelength </a:t>
            </a:r>
            <a:r>
              <a:rPr lang="en-US" sz="2000" dirty="0"/>
              <a:t>in circumference, which use a capacitor to make them resonant. These antennas are used for both transmission and reception. </a:t>
            </a:r>
          </a:p>
          <a:p>
            <a:pPr marL="0" indent="0">
              <a:buNone/>
            </a:pPr>
            <a:r>
              <a:rPr lang="en-US" sz="2000" b="1" i="1" dirty="0">
                <a:solidFill>
                  <a:srgbClr val="FF0000"/>
                </a:solidFill>
              </a:rPr>
              <a:t>In contrast, small loop antennas less than 1% of a wavelength in size are very inefficient radiators, and so are only used for reception. </a:t>
            </a:r>
          </a:p>
          <a:p>
            <a:pPr marL="0" indent="0">
              <a:buNone/>
            </a:pPr>
            <a:r>
              <a:rPr lang="en-US" sz="2000" dirty="0"/>
              <a:t>An example is the ferrite (</a:t>
            </a:r>
            <a:r>
              <a:rPr lang="en-US" sz="2000" dirty="0" err="1"/>
              <a:t>loopstick</a:t>
            </a:r>
            <a:r>
              <a:rPr lang="en-US" sz="2000" dirty="0"/>
              <a:t>) antenna used in most AM broadcast radios. </a:t>
            </a:r>
          </a:p>
          <a:p>
            <a:pPr marL="0" indent="0">
              <a:buNone/>
            </a:pPr>
            <a:r>
              <a:rPr lang="en-US" sz="2000" dirty="0"/>
              <a:t>Loop antennas have a dipole radiation pattern; </a:t>
            </a:r>
            <a:r>
              <a:rPr lang="en-US" sz="2000" b="1" i="1" dirty="0">
                <a:solidFill>
                  <a:srgbClr val="FF0000"/>
                </a:solidFill>
              </a:rPr>
              <a:t>they are most sensitive to radio waves in two broad lobes in opposite directions, 180° apart.</a:t>
            </a:r>
            <a:r>
              <a:rPr lang="en-US" sz="2000" dirty="0"/>
              <a:t> Due to this directional pattern they are used for radio direction finding (RDF), to locate the position of a transmitter.</a:t>
            </a:r>
          </a:p>
        </p:txBody>
      </p:sp>
    </p:spTree>
    <p:extLst>
      <p:ext uri="{BB962C8B-B14F-4D97-AF65-F5344CB8AC3E}">
        <p14:creationId xmlns:p14="http://schemas.microsoft.com/office/powerpoint/2010/main" val="4023711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2DD5-38A5-8F41-B1BE-DB270E8BF99D}"/>
              </a:ext>
            </a:extLst>
          </p:cNvPr>
          <p:cNvSpPr>
            <a:spLocks noGrp="1"/>
          </p:cNvSpPr>
          <p:nvPr>
            <p:ph type="title"/>
          </p:nvPr>
        </p:nvSpPr>
        <p:spPr/>
        <p:txBody>
          <a:bodyPr/>
          <a:lstStyle/>
          <a:p>
            <a:r>
              <a:rPr lang="en-US" dirty="0"/>
              <a:t>Vacuum Air Variable Capacitors</a:t>
            </a:r>
          </a:p>
        </p:txBody>
      </p:sp>
      <p:pic>
        <p:nvPicPr>
          <p:cNvPr id="4" name="Picture 3">
            <a:extLst>
              <a:ext uri="{FF2B5EF4-FFF2-40B4-BE49-F238E27FC236}">
                <a16:creationId xmlns:a16="http://schemas.microsoft.com/office/drawing/2014/main" id="{F33849B4-AB66-624F-B690-7168459316D9}"/>
              </a:ext>
            </a:extLst>
          </p:cNvPr>
          <p:cNvPicPr>
            <a:picLocks noChangeAspect="1"/>
          </p:cNvPicPr>
          <p:nvPr/>
        </p:nvPicPr>
        <p:blipFill>
          <a:blip r:embed="rId3"/>
          <a:stretch>
            <a:fillRect/>
          </a:stretch>
        </p:blipFill>
        <p:spPr>
          <a:xfrm>
            <a:off x="1584338" y="1379632"/>
            <a:ext cx="7184731" cy="4098736"/>
          </a:xfrm>
          <a:prstGeom prst="rect">
            <a:avLst/>
          </a:prstGeom>
        </p:spPr>
      </p:pic>
      <p:sp>
        <p:nvSpPr>
          <p:cNvPr id="5" name="TextBox 4">
            <a:extLst>
              <a:ext uri="{FF2B5EF4-FFF2-40B4-BE49-F238E27FC236}">
                <a16:creationId xmlns:a16="http://schemas.microsoft.com/office/drawing/2014/main" id="{96EEB56F-BBE9-2446-8D83-1073104E9E85}"/>
              </a:ext>
            </a:extLst>
          </p:cNvPr>
          <p:cNvSpPr txBox="1"/>
          <p:nvPr/>
        </p:nvSpPr>
        <p:spPr>
          <a:xfrm>
            <a:off x="1584337" y="5532120"/>
            <a:ext cx="8622343" cy="369332"/>
          </a:xfrm>
          <a:prstGeom prst="rect">
            <a:avLst/>
          </a:prstGeom>
          <a:noFill/>
        </p:spPr>
        <p:txBody>
          <a:bodyPr wrap="square" rtlCol="0">
            <a:spAutoFit/>
          </a:bodyPr>
          <a:lstStyle/>
          <a:p>
            <a:r>
              <a:rPr lang="en-US" dirty="0"/>
              <a:t>A Vacuum Air Variable Capacitor rated at 10K V and 0-500mF</a:t>
            </a:r>
          </a:p>
        </p:txBody>
      </p:sp>
    </p:spTree>
    <p:extLst>
      <p:ext uri="{BB962C8B-B14F-4D97-AF65-F5344CB8AC3E}">
        <p14:creationId xmlns:p14="http://schemas.microsoft.com/office/powerpoint/2010/main" val="269981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E633-C4E6-034B-B3C1-A0FD1689414C}"/>
              </a:ext>
            </a:extLst>
          </p:cNvPr>
          <p:cNvSpPr>
            <a:spLocks noGrp="1"/>
          </p:cNvSpPr>
          <p:nvPr>
            <p:ph type="title"/>
          </p:nvPr>
        </p:nvSpPr>
        <p:spPr/>
        <p:txBody>
          <a:bodyPr>
            <a:normAutofit/>
          </a:bodyPr>
          <a:lstStyle/>
          <a:p>
            <a:r>
              <a:rPr lang="en-US" dirty="0"/>
              <a:t>Examples of </a:t>
            </a:r>
            <a:r>
              <a:rPr lang="en-US" dirty="0" err="1"/>
              <a:t>Xmit</a:t>
            </a:r>
            <a:r>
              <a:rPr lang="en-US" dirty="0"/>
              <a:t> Loop Antennas</a:t>
            </a:r>
          </a:p>
        </p:txBody>
      </p:sp>
      <p:pic>
        <p:nvPicPr>
          <p:cNvPr id="7" name="Picture 6">
            <a:extLst>
              <a:ext uri="{FF2B5EF4-FFF2-40B4-BE49-F238E27FC236}">
                <a16:creationId xmlns:a16="http://schemas.microsoft.com/office/drawing/2014/main" id="{F2E10A11-7F35-7847-9B5F-7C5EC55A1B59}"/>
              </a:ext>
            </a:extLst>
          </p:cNvPr>
          <p:cNvPicPr>
            <a:picLocks noChangeAspect="1"/>
          </p:cNvPicPr>
          <p:nvPr/>
        </p:nvPicPr>
        <p:blipFill>
          <a:blip r:embed="rId3"/>
          <a:stretch>
            <a:fillRect/>
          </a:stretch>
        </p:blipFill>
        <p:spPr>
          <a:xfrm>
            <a:off x="732138" y="1325880"/>
            <a:ext cx="2819400" cy="2247900"/>
          </a:xfrm>
          <a:prstGeom prst="rect">
            <a:avLst/>
          </a:prstGeom>
        </p:spPr>
      </p:pic>
      <p:pic>
        <p:nvPicPr>
          <p:cNvPr id="8" name="Picture 7">
            <a:extLst>
              <a:ext uri="{FF2B5EF4-FFF2-40B4-BE49-F238E27FC236}">
                <a16:creationId xmlns:a16="http://schemas.microsoft.com/office/drawing/2014/main" id="{6039E3BE-08B8-9442-8454-DC205658FCB5}"/>
              </a:ext>
            </a:extLst>
          </p:cNvPr>
          <p:cNvPicPr>
            <a:picLocks noChangeAspect="1"/>
          </p:cNvPicPr>
          <p:nvPr/>
        </p:nvPicPr>
        <p:blipFill>
          <a:blip r:embed="rId4"/>
          <a:stretch>
            <a:fillRect/>
          </a:stretch>
        </p:blipFill>
        <p:spPr>
          <a:xfrm>
            <a:off x="7873020" y="1325880"/>
            <a:ext cx="3976423" cy="3011342"/>
          </a:xfrm>
          <a:prstGeom prst="rect">
            <a:avLst/>
          </a:prstGeom>
        </p:spPr>
      </p:pic>
      <p:pic>
        <p:nvPicPr>
          <p:cNvPr id="9" name="Picture 8">
            <a:extLst>
              <a:ext uri="{FF2B5EF4-FFF2-40B4-BE49-F238E27FC236}">
                <a16:creationId xmlns:a16="http://schemas.microsoft.com/office/drawing/2014/main" id="{75DFDA0F-1C72-8544-A3EE-AB8F0A748FB9}"/>
              </a:ext>
            </a:extLst>
          </p:cNvPr>
          <p:cNvPicPr>
            <a:picLocks noChangeAspect="1"/>
          </p:cNvPicPr>
          <p:nvPr/>
        </p:nvPicPr>
        <p:blipFill>
          <a:blip r:embed="rId5"/>
          <a:stretch>
            <a:fillRect/>
          </a:stretch>
        </p:blipFill>
        <p:spPr>
          <a:xfrm>
            <a:off x="788846" y="3573780"/>
            <a:ext cx="2762692" cy="2989580"/>
          </a:xfrm>
          <a:prstGeom prst="rect">
            <a:avLst/>
          </a:prstGeom>
        </p:spPr>
      </p:pic>
      <p:pic>
        <p:nvPicPr>
          <p:cNvPr id="10" name="Picture 9">
            <a:extLst>
              <a:ext uri="{FF2B5EF4-FFF2-40B4-BE49-F238E27FC236}">
                <a16:creationId xmlns:a16="http://schemas.microsoft.com/office/drawing/2014/main" id="{C9F23F31-DA6A-0B4A-8ECE-2E3E4D482210}"/>
              </a:ext>
            </a:extLst>
          </p:cNvPr>
          <p:cNvPicPr>
            <a:picLocks noChangeAspect="1"/>
          </p:cNvPicPr>
          <p:nvPr/>
        </p:nvPicPr>
        <p:blipFill>
          <a:blip r:embed="rId6"/>
          <a:stretch>
            <a:fillRect/>
          </a:stretch>
        </p:blipFill>
        <p:spPr>
          <a:xfrm>
            <a:off x="3657611" y="2189205"/>
            <a:ext cx="4109335" cy="3334265"/>
          </a:xfrm>
          <a:prstGeom prst="rect">
            <a:avLst/>
          </a:prstGeom>
        </p:spPr>
      </p:pic>
      <p:sp>
        <p:nvSpPr>
          <p:cNvPr id="11" name="TextBox 10">
            <a:extLst>
              <a:ext uri="{FF2B5EF4-FFF2-40B4-BE49-F238E27FC236}">
                <a16:creationId xmlns:a16="http://schemas.microsoft.com/office/drawing/2014/main" id="{CB736C4A-CDA9-184B-B2E0-23F8C2652384}"/>
              </a:ext>
            </a:extLst>
          </p:cNvPr>
          <p:cNvSpPr txBox="1"/>
          <p:nvPr/>
        </p:nvSpPr>
        <p:spPr>
          <a:xfrm>
            <a:off x="3842951" y="5721178"/>
            <a:ext cx="4609071" cy="369332"/>
          </a:xfrm>
          <a:prstGeom prst="rect">
            <a:avLst/>
          </a:prstGeom>
          <a:noFill/>
        </p:spPr>
        <p:txBody>
          <a:bodyPr wrap="square" rtlCol="0">
            <a:spAutoFit/>
          </a:bodyPr>
          <a:lstStyle/>
          <a:p>
            <a:r>
              <a:rPr lang="en-US" dirty="0"/>
              <a:t>A great garden decoration </a:t>
            </a:r>
            <a:r>
              <a:rPr lang="en-US" dirty="0">
                <a:sym typeface="Wingdings" pitchFamily="2" charset="2"/>
              </a:rPr>
              <a:t></a:t>
            </a:r>
            <a:endParaRPr lang="en-US" dirty="0"/>
          </a:p>
        </p:txBody>
      </p:sp>
      <p:sp>
        <p:nvSpPr>
          <p:cNvPr id="12" name="TextBox 11">
            <a:extLst>
              <a:ext uri="{FF2B5EF4-FFF2-40B4-BE49-F238E27FC236}">
                <a16:creationId xmlns:a16="http://schemas.microsoft.com/office/drawing/2014/main" id="{B65A23C2-93BD-D644-BEA0-16431AA8DEE6}"/>
              </a:ext>
            </a:extLst>
          </p:cNvPr>
          <p:cNvSpPr txBox="1"/>
          <p:nvPr/>
        </p:nvSpPr>
        <p:spPr>
          <a:xfrm>
            <a:off x="7982465" y="4460789"/>
            <a:ext cx="3966519" cy="1200329"/>
          </a:xfrm>
          <a:prstGeom prst="rect">
            <a:avLst/>
          </a:prstGeom>
          <a:noFill/>
        </p:spPr>
        <p:txBody>
          <a:bodyPr wrap="square" rtlCol="0">
            <a:spAutoFit/>
          </a:bodyPr>
          <a:lstStyle/>
          <a:p>
            <a:r>
              <a:rPr lang="en-US" dirty="0"/>
              <a:t>A close-up showing the mounted Vacuum Air Variable Capacitor and the PVC used to isolate the motor that tunes the capacitor.</a:t>
            </a:r>
          </a:p>
        </p:txBody>
      </p:sp>
    </p:spTree>
    <p:extLst>
      <p:ext uri="{BB962C8B-B14F-4D97-AF65-F5344CB8AC3E}">
        <p14:creationId xmlns:p14="http://schemas.microsoft.com/office/powerpoint/2010/main" val="2187868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E633-C4E6-034B-B3C1-A0FD1689414C}"/>
              </a:ext>
            </a:extLst>
          </p:cNvPr>
          <p:cNvSpPr>
            <a:spLocks noGrp="1"/>
          </p:cNvSpPr>
          <p:nvPr>
            <p:ph type="title"/>
          </p:nvPr>
        </p:nvSpPr>
        <p:spPr/>
        <p:txBody>
          <a:bodyPr>
            <a:normAutofit/>
          </a:bodyPr>
          <a:lstStyle/>
          <a:p>
            <a:r>
              <a:rPr lang="en-US" dirty="0"/>
              <a:t>Examples of Commercial </a:t>
            </a:r>
            <a:r>
              <a:rPr lang="en-US" dirty="0" err="1"/>
              <a:t>Xmit</a:t>
            </a:r>
            <a:r>
              <a:rPr lang="en-US" dirty="0"/>
              <a:t> Loop Antennas</a:t>
            </a:r>
          </a:p>
        </p:txBody>
      </p:sp>
      <p:pic>
        <p:nvPicPr>
          <p:cNvPr id="4" name="Picture 3">
            <a:extLst>
              <a:ext uri="{FF2B5EF4-FFF2-40B4-BE49-F238E27FC236}">
                <a16:creationId xmlns:a16="http://schemas.microsoft.com/office/drawing/2014/main" id="{B16BA0EA-84C0-1845-BF60-92F83C274907}"/>
              </a:ext>
            </a:extLst>
          </p:cNvPr>
          <p:cNvPicPr>
            <a:picLocks noChangeAspect="1"/>
          </p:cNvPicPr>
          <p:nvPr/>
        </p:nvPicPr>
        <p:blipFill>
          <a:blip r:embed="rId3"/>
          <a:stretch>
            <a:fillRect/>
          </a:stretch>
        </p:blipFill>
        <p:spPr>
          <a:xfrm>
            <a:off x="1184532" y="1556951"/>
            <a:ext cx="3002117" cy="4475205"/>
          </a:xfrm>
          <a:prstGeom prst="rect">
            <a:avLst/>
          </a:prstGeom>
        </p:spPr>
      </p:pic>
      <p:pic>
        <p:nvPicPr>
          <p:cNvPr id="6" name="Picture 5">
            <a:extLst>
              <a:ext uri="{FF2B5EF4-FFF2-40B4-BE49-F238E27FC236}">
                <a16:creationId xmlns:a16="http://schemas.microsoft.com/office/drawing/2014/main" id="{F0A9EE3E-7DE2-BD4D-A051-81F7C33BE922}"/>
              </a:ext>
            </a:extLst>
          </p:cNvPr>
          <p:cNvPicPr>
            <a:picLocks noChangeAspect="1"/>
          </p:cNvPicPr>
          <p:nvPr/>
        </p:nvPicPr>
        <p:blipFill>
          <a:blip r:embed="rId4"/>
          <a:stretch>
            <a:fillRect/>
          </a:stretch>
        </p:blipFill>
        <p:spPr>
          <a:xfrm>
            <a:off x="3976473" y="1556951"/>
            <a:ext cx="3227516" cy="4356157"/>
          </a:xfrm>
          <a:prstGeom prst="rect">
            <a:avLst/>
          </a:prstGeom>
        </p:spPr>
      </p:pic>
      <p:pic>
        <p:nvPicPr>
          <p:cNvPr id="3" name="Picture 2">
            <a:extLst>
              <a:ext uri="{FF2B5EF4-FFF2-40B4-BE49-F238E27FC236}">
                <a16:creationId xmlns:a16="http://schemas.microsoft.com/office/drawing/2014/main" id="{7706BAAF-0F64-A441-8680-1D5D5F1BDAFA}"/>
              </a:ext>
            </a:extLst>
          </p:cNvPr>
          <p:cNvPicPr>
            <a:picLocks noChangeAspect="1"/>
          </p:cNvPicPr>
          <p:nvPr/>
        </p:nvPicPr>
        <p:blipFill>
          <a:blip r:embed="rId5"/>
          <a:stretch>
            <a:fillRect/>
          </a:stretch>
        </p:blipFill>
        <p:spPr>
          <a:xfrm>
            <a:off x="7322876" y="1550773"/>
            <a:ext cx="4544900" cy="4362335"/>
          </a:xfrm>
          <a:prstGeom prst="rect">
            <a:avLst/>
          </a:prstGeom>
        </p:spPr>
      </p:pic>
    </p:spTree>
    <p:extLst>
      <p:ext uri="{BB962C8B-B14F-4D97-AF65-F5344CB8AC3E}">
        <p14:creationId xmlns:p14="http://schemas.microsoft.com/office/powerpoint/2010/main" val="1325041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1906-F568-374C-9AC8-A1F61E84DECB}"/>
              </a:ext>
            </a:extLst>
          </p:cNvPr>
          <p:cNvSpPr>
            <a:spLocks noGrp="1"/>
          </p:cNvSpPr>
          <p:nvPr>
            <p:ph type="title"/>
          </p:nvPr>
        </p:nvSpPr>
        <p:spPr/>
        <p:txBody>
          <a:bodyPr/>
          <a:lstStyle/>
          <a:p>
            <a:r>
              <a:rPr lang="en-US" dirty="0"/>
              <a:t>DIY Materials for Loop Antennas</a:t>
            </a:r>
          </a:p>
        </p:txBody>
      </p:sp>
      <p:sp>
        <p:nvSpPr>
          <p:cNvPr id="3" name="Content Placeholder 2">
            <a:extLst>
              <a:ext uri="{FF2B5EF4-FFF2-40B4-BE49-F238E27FC236}">
                <a16:creationId xmlns:a16="http://schemas.microsoft.com/office/drawing/2014/main" id="{B59305BC-0D72-3944-837F-FD970F132FD3}"/>
              </a:ext>
            </a:extLst>
          </p:cNvPr>
          <p:cNvSpPr>
            <a:spLocks noGrp="1"/>
          </p:cNvSpPr>
          <p:nvPr>
            <p:ph idx="1"/>
          </p:nvPr>
        </p:nvSpPr>
        <p:spPr/>
        <p:txBody>
          <a:bodyPr/>
          <a:lstStyle/>
          <a:p>
            <a:pPr marL="0" indent="0">
              <a:buNone/>
            </a:pPr>
            <a:r>
              <a:rPr lang="en-US" dirty="0"/>
              <a:t>Schedule 40 or 80 PVC, PVC couplers, PVC cement, sand paper.</a:t>
            </a:r>
          </a:p>
          <a:p>
            <a:pPr marL="0" indent="0">
              <a:buNone/>
            </a:pPr>
            <a:r>
              <a:rPr lang="en-US" dirty="0"/>
              <a:t>3/8” or larger Copper pipe and fittings. The bigger the better.</a:t>
            </a:r>
            <a:br>
              <a:rPr lang="en-US" dirty="0"/>
            </a:br>
            <a:r>
              <a:rPr lang="en-US" dirty="0"/>
              <a:t>Copper fittings to create the desired shape if using copper pipe.</a:t>
            </a:r>
          </a:p>
          <a:p>
            <a:pPr marL="0" indent="0">
              <a:buNone/>
            </a:pPr>
            <a:r>
              <a:rPr lang="en-US" dirty="0"/>
              <a:t>Coax cable. Again bigger is always better. </a:t>
            </a:r>
          </a:p>
          <a:p>
            <a:pPr marL="0" indent="0">
              <a:buNone/>
            </a:pPr>
            <a:r>
              <a:rPr lang="en-US" dirty="0"/>
              <a:t>One or more fixed and variable tuning capacitors depending on your loop design.</a:t>
            </a:r>
          </a:p>
          <a:p>
            <a:pPr marL="0" indent="0">
              <a:buNone/>
            </a:pPr>
            <a:r>
              <a:rPr lang="en-US" dirty="0"/>
              <a:t>An insulated support to mount your loop on (and potentially turn it). Wood, PVC, heavy plastic conduit.</a:t>
            </a:r>
          </a:p>
          <a:p>
            <a:pPr marL="0" indent="0">
              <a:buNone/>
            </a:pPr>
            <a:r>
              <a:rPr lang="en-US" dirty="0"/>
              <a:t>SO-239 or N-Male depending on your design.</a:t>
            </a:r>
          </a:p>
          <a:p>
            <a:pPr marL="0" indent="0">
              <a:buNone/>
            </a:pPr>
            <a:r>
              <a:rPr lang="en-US" dirty="0"/>
              <a:t>A plastic or metal box to mount your components in. Again depends on your design. Plastic is OK for RDF and RX loops, but metal is better for TX loops.</a:t>
            </a:r>
          </a:p>
          <a:p>
            <a:pPr marL="0" indent="0">
              <a:buNone/>
            </a:pPr>
            <a:r>
              <a:rPr lang="en-US" dirty="0"/>
              <a:t>Misc. screws and other mounting hardware. Plastic zip ties, </a:t>
            </a:r>
          </a:p>
        </p:txBody>
      </p:sp>
    </p:spTree>
    <p:extLst>
      <p:ext uri="{BB962C8B-B14F-4D97-AF65-F5344CB8AC3E}">
        <p14:creationId xmlns:p14="http://schemas.microsoft.com/office/powerpoint/2010/main" val="584317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09381-6B40-D14F-A12E-0251DC91189F}"/>
              </a:ext>
            </a:extLst>
          </p:cNvPr>
          <p:cNvSpPr>
            <a:spLocks noGrp="1"/>
          </p:cNvSpPr>
          <p:nvPr>
            <p:ph type="title"/>
          </p:nvPr>
        </p:nvSpPr>
        <p:spPr>
          <a:xfrm>
            <a:off x="1594023" y="624110"/>
            <a:ext cx="9910590" cy="685706"/>
          </a:xfrm>
        </p:spPr>
        <p:txBody>
          <a:bodyPr/>
          <a:lstStyle/>
          <a:p>
            <a:r>
              <a:rPr lang="en-US" dirty="0"/>
              <a:t>Commercially Available Loop Antennas</a:t>
            </a:r>
          </a:p>
        </p:txBody>
      </p:sp>
      <p:sp>
        <p:nvSpPr>
          <p:cNvPr id="3" name="Content Placeholder 2">
            <a:extLst>
              <a:ext uri="{FF2B5EF4-FFF2-40B4-BE49-F238E27FC236}">
                <a16:creationId xmlns:a16="http://schemas.microsoft.com/office/drawing/2014/main" id="{C0A32BC2-4D2F-B34F-9F87-FD11658EA3BF}"/>
              </a:ext>
            </a:extLst>
          </p:cNvPr>
          <p:cNvSpPr>
            <a:spLocks noGrp="1"/>
          </p:cNvSpPr>
          <p:nvPr>
            <p:ph idx="1"/>
          </p:nvPr>
        </p:nvSpPr>
        <p:spPr>
          <a:xfrm>
            <a:off x="1767016" y="1396314"/>
            <a:ext cx="9737596" cy="4514908"/>
          </a:xfrm>
        </p:spPr>
        <p:txBody>
          <a:bodyPr/>
          <a:lstStyle/>
          <a:p>
            <a:pPr marL="0" indent="0">
              <a:buNone/>
            </a:pPr>
            <a:r>
              <a:rPr lang="en-US" dirty="0"/>
              <a:t>From QRZ</a:t>
            </a:r>
          </a:p>
          <a:p>
            <a:pPr marL="0" indent="0">
              <a:buNone/>
            </a:pPr>
            <a:r>
              <a:rPr lang="en-US" dirty="0"/>
              <a:t>MFJ has a line of small transmitting loop tuners. There is some technical information about RF exposure and loop sizes by frequency that I extracted from the MFJ manuals and posted in these articles for easy reference.</a:t>
            </a:r>
            <a:br>
              <a:rPr lang="en-US" dirty="0"/>
            </a:br>
            <a:br>
              <a:rPr lang="en-US" dirty="0"/>
            </a:br>
            <a:r>
              <a:rPr lang="en-US" dirty="0">
                <a:hlinkClick r:id="rId2"/>
              </a:rPr>
              <a:t>http://frrl.wordpress.com/2009/03/21/limited-space-antennas-the-small-transmitting-loop-antenna/</a:t>
            </a:r>
            <a:br>
              <a:rPr lang="en-US" dirty="0"/>
            </a:br>
            <a:br>
              <a:rPr lang="en-US" dirty="0"/>
            </a:br>
            <a:r>
              <a:rPr lang="en-US" dirty="0">
                <a:hlinkClick r:id="rId3"/>
              </a:rPr>
              <a:t>http://frrl.wordpress.com/2009/06/07/small-transmitting-loop-tuners-from-mfj/</a:t>
            </a:r>
            <a:endParaRPr lang="en-US" dirty="0"/>
          </a:p>
          <a:p>
            <a:pPr marL="0" indent="0">
              <a:buNone/>
            </a:pPr>
            <a:r>
              <a:rPr lang="en-US" dirty="0"/>
              <a:t>KE9ZM, Jun 14, 2009</a:t>
            </a:r>
          </a:p>
          <a:p>
            <a:pPr marL="0" indent="0">
              <a:buNone/>
            </a:pPr>
            <a:endParaRPr lang="en-US" dirty="0"/>
          </a:p>
        </p:txBody>
      </p:sp>
    </p:spTree>
    <p:extLst>
      <p:ext uri="{BB962C8B-B14F-4D97-AF65-F5344CB8AC3E}">
        <p14:creationId xmlns:p14="http://schemas.microsoft.com/office/powerpoint/2010/main" val="764708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79A-318E-AE42-835F-EE3A15055BE0}"/>
              </a:ext>
            </a:extLst>
          </p:cNvPr>
          <p:cNvSpPr>
            <a:spLocks noGrp="1"/>
          </p:cNvSpPr>
          <p:nvPr>
            <p:ph type="title"/>
          </p:nvPr>
        </p:nvSpPr>
        <p:spPr>
          <a:xfrm>
            <a:off x="1640156" y="624110"/>
            <a:ext cx="8911687" cy="648636"/>
          </a:xfrm>
        </p:spPr>
        <p:txBody>
          <a:bodyPr/>
          <a:lstStyle/>
          <a:p>
            <a:r>
              <a:rPr lang="en-US"/>
              <a:t>References</a:t>
            </a:r>
            <a:endParaRPr lang="en-US" dirty="0"/>
          </a:p>
        </p:txBody>
      </p:sp>
      <p:sp>
        <p:nvSpPr>
          <p:cNvPr id="3" name="Content Placeholder 2">
            <a:extLst>
              <a:ext uri="{FF2B5EF4-FFF2-40B4-BE49-F238E27FC236}">
                <a16:creationId xmlns:a16="http://schemas.microsoft.com/office/drawing/2014/main" id="{E1EED0AC-A155-D942-B86C-44D2098885D6}"/>
              </a:ext>
            </a:extLst>
          </p:cNvPr>
          <p:cNvSpPr>
            <a:spLocks noGrp="1"/>
          </p:cNvSpPr>
          <p:nvPr>
            <p:ph idx="1"/>
          </p:nvPr>
        </p:nvSpPr>
        <p:spPr>
          <a:xfrm>
            <a:off x="704335" y="1272746"/>
            <a:ext cx="10800277" cy="4638476"/>
          </a:xfrm>
        </p:spPr>
        <p:txBody>
          <a:bodyPr>
            <a:normAutofit/>
          </a:bodyPr>
          <a:lstStyle/>
          <a:p>
            <a:pPr marL="0" indent="0">
              <a:buNone/>
            </a:pPr>
            <a:r>
              <a:rPr lang="en-US" sz="1600" b="1" dirty="0">
                <a:solidFill>
                  <a:schemeClr val="tx1"/>
                </a:solidFill>
                <a:latin typeface="Times New Roman" panose="02020603050405020304" pitchFamily="18" charset="0"/>
                <a:cs typeface="Times New Roman" panose="02020603050405020304" pitchFamily="18" charset="0"/>
              </a:rPr>
              <a:t>Loop antenna – Wikipedia</a:t>
            </a:r>
            <a:br>
              <a:rPr lang="en-US" sz="1600" u="sng" dirty="0">
                <a:solidFill>
                  <a:schemeClr val="tx1"/>
                </a:solidFill>
                <a:latin typeface="Times New Roman" panose="02020603050405020304" pitchFamily="18" charset="0"/>
                <a:cs typeface="Times New Roman" panose="02020603050405020304" pitchFamily="18" charset="0"/>
              </a:rPr>
            </a:br>
            <a:r>
              <a:rPr lang="en-US" sz="1600" u="sng" dirty="0">
                <a:solidFill>
                  <a:srgbClr val="0070C0"/>
                </a:solidFill>
                <a:latin typeface="Times New Roman" panose="02020603050405020304" pitchFamily="18" charset="0"/>
                <a:cs typeface="Times New Roman" panose="02020603050405020304" pitchFamily="18" charset="0"/>
              </a:rPr>
              <a:t>https://</a:t>
            </a:r>
            <a:r>
              <a:rPr lang="en-US" sz="1600" u="sng" dirty="0" err="1">
                <a:solidFill>
                  <a:srgbClr val="0070C0"/>
                </a:solidFill>
                <a:latin typeface="Times New Roman" panose="02020603050405020304" pitchFamily="18" charset="0"/>
                <a:cs typeface="Times New Roman" panose="02020603050405020304" pitchFamily="18" charset="0"/>
              </a:rPr>
              <a:t>en.wikipedia.org</a:t>
            </a:r>
            <a:r>
              <a:rPr lang="en-US" sz="1600" u="sng" dirty="0">
                <a:solidFill>
                  <a:srgbClr val="0070C0"/>
                </a:solidFill>
                <a:latin typeface="Times New Roman" panose="02020603050405020304" pitchFamily="18" charset="0"/>
                <a:cs typeface="Times New Roman" panose="02020603050405020304" pitchFamily="18" charset="0"/>
              </a:rPr>
              <a:t>/wiki/</a:t>
            </a:r>
            <a:r>
              <a:rPr lang="en-US" sz="1600" u="sng" dirty="0" err="1">
                <a:solidFill>
                  <a:srgbClr val="0070C0"/>
                </a:solidFill>
                <a:latin typeface="Times New Roman" panose="02020603050405020304" pitchFamily="18" charset="0"/>
                <a:cs typeface="Times New Roman" panose="02020603050405020304" pitchFamily="18" charset="0"/>
              </a:rPr>
              <a:t>Loop_antenna</a:t>
            </a:r>
            <a:endParaRPr lang="en-US" sz="1600" dirty="0">
              <a:solidFill>
                <a:srgbClr val="0070C0"/>
              </a:solidFill>
              <a:latin typeface="Times New Roman" panose="02020603050405020304" pitchFamily="18" charset="0"/>
              <a:cs typeface="Times New Roman" panose="02020603050405020304" pitchFamily="18" charset="0"/>
            </a:endParaRPr>
          </a:p>
          <a:p>
            <a:pPr marL="0" indent="0">
              <a:buNone/>
            </a:pPr>
            <a:br>
              <a:rPr lang="en-US" sz="1600" b="1" dirty="0">
                <a:solidFill>
                  <a:schemeClr val="tx1"/>
                </a:solidFill>
                <a:latin typeface="Times New Roman" panose="02020603050405020304" pitchFamily="18" charset="0"/>
                <a:cs typeface="Times New Roman" panose="02020603050405020304" pitchFamily="18" charset="0"/>
              </a:rPr>
            </a:br>
            <a:r>
              <a:rPr lang="en-US" sz="1600" b="1" dirty="0">
                <a:solidFill>
                  <a:schemeClr val="tx1"/>
                </a:solidFill>
                <a:latin typeface="Times New Roman" panose="02020603050405020304" pitchFamily="18" charset="0"/>
                <a:cs typeface="Times New Roman" panose="02020603050405020304" pitchFamily="18" charset="0"/>
              </a:rPr>
              <a:t>Small Transmitting Loop Antenna Calculator</a:t>
            </a:r>
            <a:br>
              <a:rPr lang="en-US" sz="1600" b="1" dirty="0">
                <a:solidFill>
                  <a:schemeClr val="tx1"/>
                </a:solidFill>
                <a:latin typeface="Times New Roman" panose="02020603050405020304" pitchFamily="18" charset="0"/>
                <a:cs typeface="Times New Roman" panose="02020603050405020304" pitchFamily="18" charset="0"/>
              </a:rPr>
            </a:br>
            <a:r>
              <a:rPr lang="en-US" sz="1600" dirty="0">
                <a:solidFill>
                  <a:srgbClr val="0070C0"/>
                </a:solidFill>
                <a:latin typeface="Times New Roman" panose="02020603050405020304" pitchFamily="18" charset="0"/>
                <a:cs typeface="Times New Roman" panose="02020603050405020304" pitchFamily="18" charset="0"/>
              </a:rPr>
              <a:t>http://www.66pacific.com/calculators/small-transmitting-loop-antenna-</a:t>
            </a:r>
            <a:r>
              <a:rPr lang="en-US" sz="1600" dirty="0" err="1">
                <a:solidFill>
                  <a:srgbClr val="0070C0"/>
                </a:solidFill>
                <a:latin typeface="Times New Roman" panose="02020603050405020304" pitchFamily="18" charset="0"/>
                <a:cs typeface="Times New Roman" panose="02020603050405020304" pitchFamily="18" charset="0"/>
              </a:rPr>
              <a:t>calculator.aspx</a:t>
            </a:r>
            <a:br>
              <a:rPr lang="en-US" sz="1600" b="1" dirty="0">
                <a:solidFill>
                  <a:srgbClr val="0070C0"/>
                </a:solidFill>
                <a:latin typeface="Times New Roman" panose="02020603050405020304" pitchFamily="18" charset="0"/>
                <a:cs typeface="Times New Roman" panose="02020603050405020304" pitchFamily="18" charset="0"/>
              </a:rPr>
            </a:br>
            <a:br>
              <a:rPr lang="en-US" sz="1600" b="1" dirty="0">
                <a:solidFill>
                  <a:srgbClr val="0070C0"/>
                </a:solidFill>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Portable Small Magnetic Loop for Transmitting</a:t>
            </a:r>
            <a:br>
              <a:rPr lang="en-US" sz="1600" dirty="0">
                <a:latin typeface="Times New Roman" panose="02020603050405020304" pitchFamily="18" charset="0"/>
                <a:cs typeface="Times New Roman" panose="02020603050405020304" pitchFamily="18" charset="0"/>
              </a:rPr>
            </a:br>
            <a:r>
              <a:rPr lang="en-US" sz="1600" b="1" dirty="0">
                <a:solidFill>
                  <a:srgbClr val="0070C0"/>
                </a:solidFill>
                <a:latin typeface="Times New Roman" panose="02020603050405020304" pitchFamily="18" charset="0"/>
                <a:cs typeface="Times New Roman" panose="02020603050405020304" pitchFamily="18" charset="0"/>
              </a:rPr>
              <a:t>https://</a:t>
            </a:r>
            <a:r>
              <a:rPr lang="en-US" sz="1600" b="1" dirty="0" err="1">
                <a:solidFill>
                  <a:srgbClr val="0070C0"/>
                </a:solidFill>
                <a:latin typeface="Times New Roman" panose="02020603050405020304" pitchFamily="18" charset="0"/>
                <a:cs typeface="Times New Roman" panose="02020603050405020304" pitchFamily="18" charset="0"/>
              </a:rPr>
              <a:t>www.nonstopsystems.com</a:t>
            </a:r>
            <a:r>
              <a:rPr lang="en-US" sz="1600" b="1" dirty="0">
                <a:solidFill>
                  <a:srgbClr val="0070C0"/>
                </a:solidFill>
                <a:latin typeface="Times New Roman" panose="02020603050405020304" pitchFamily="18" charset="0"/>
                <a:cs typeface="Times New Roman" panose="02020603050405020304" pitchFamily="18" charset="0"/>
              </a:rPr>
              <a:t>/radio/frank_radio_antenna_magloop-small.htm</a:t>
            </a:r>
            <a:br>
              <a:rPr lang="en-US" sz="1600" b="1" dirty="0">
                <a:solidFill>
                  <a:srgbClr val="FF0000"/>
                </a:solidFill>
              </a:rPr>
            </a:br>
            <a:br>
              <a:rPr lang="en-US" sz="1600" b="1" dirty="0">
                <a:solidFill>
                  <a:srgbClr val="FF0000"/>
                </a:solidFill>
              </a:rPr>
            </a:br>
            <a:r>
              <a:rPr lang="en-US" sz="1600" b="1" dirty="0">
                <a:solidFill>
                  <a:srgbClr val="FF0000"/>
                </a:solidFill>
              </a:rPr>
              <a:t>An excellent and very technical presentation on RX loops</a:t>
            </a:r>
            <a:br>
              <a:rPr lang="en-US" sz="1600" b="1" dirty="0">
                <a:solidFill>
                  <a:srgbClr val="FF0000"/>
                </a:solidFill>
              </a:rPr>
            </a:br>
            <a:r>
              <a:rPr lang="en-US" sz="1600" b="1" dirty="0">
                <a:solidFill>
                  <a:srgbClr val="FF0000"/>
                </a:solidFill>
                <a:hlinkClick r:id="rId3"/>
              </a:rPr>
              <a:t>http://www.n6rk.com/loopantennas/pacificon.pdf</a:t>
            </a:r>
            <a:r>
              <a:rPr lang="en-US" sz="1600" b="1" dirty="0">
                <a:solidFill>
                  <a:srgbClr val="FF0000"/>
                </a:solidFill>
              </a:rPr>
              <a:t> </a:t>
            </a:r>
            <a:endParaRPr lang="en-US"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1600" b="1" dirty="0">
                <a:solidFill>
                  <a:schemeClr val="tx1"/>
                </a:solidFill>
              </a:rPr>
              <a:t>A nice paper on loop antennas and RDF.</a:t>
            </a:r>
            <a:br>
              <a:rPr lang="en-US" sz="1600" u="sng" dirty="0"/>
            </a:br>
            <a:r>
              <a:rPr lang="en-US" sz="1600" u="sng" dirty="0">
                <a:solidFill>
                  <a:srgbClr val="0070C0"/>
                </a:solidFill>
              </a:rPr>
              <a:t>https://</a:t>
            </a:r>
            <a:r>
              <a:rPr lang="en-US" sz="1600" u="sng" dirty="0" err="1">
                <a:solidFill>
                  <a:srgbClr val="0070C0"/>
                </a:solidFill>
              </a:rPr>
              <a:t>www.qrz.ru</a:t>
            </a:r>
            <a:r>
              <a:rPr lang="en-US" sz="1600" u="sng" dirty="0">
                <a:solidFill>
                  <a:srgbClr val="0070C0"/>
                </a:solidFill>
              </a:rPr>
              <a:t>/schemes/contribute/</a:t>
            </a:r>
            <a:r>
              <a:rPr lang="en-US" sz="1600" u="sng" dirty="0" err="1">
                <a:solidFill>
                  <a:srgbClr val="0070C0"/>
                </a:solidFill>
              </a:rPr>
              <a:t>arrl</a:t>
            </a:r>
            <a:r>
              <a:rPr lang="en-US" sz="1600" u="sng" dirty="0">
                <a:solidFill>
                  <a:srgbClr val="0070C0"/>
                </a:solidFill>
              </a:rPr>
              <a:t>/chap14.pdf  </a:t>
            </a:r>
            <a:endParaRPr lang="en-US" sz="1600" dirty="0">
              <a:solidFill>
                <a:srgbClr val="0070C0"/>
              </a:solidFill>
            </a:endParaRPr>
          </a:p>
        </p:txBody>
      </p:sp>
    </p:spTree>
    <p:extLst>
      <p:ext uri="{BB962C8B-B14F-4D97-AF65-F5344CB8AC3E}">
        <p14:creationId xmlns:p14="http://schemas.microsoft.com/office/powerpoint/2010/main" val="332241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CC00-1302-4141-842F-AE69B92E6FAA}"/>
              </a:ext>
            </a:extLst>
          </p:cNvPr>
          <p:cNvSpPr>
            <a:spLocks noGrp="1"/>
          </p:cNvSpPr>
          <p:nvPr>
            <p:ph type="title"/>
          </p:nvPr>
        </p:nvSpPr>
        <p:spPr/>
        <p:txBody>
          <a:bodyPr/>
          <a:lstStyle/>
          <a:p>
            <a:r>
              <a:rPr lang="en-US" dirty="0"/>
              <a:t>???</a:t>
            </a:r>
            <a:r>
              <a:rPr lang="en-US" baseline="0" dirty="0"/>
              <a:t> Questions ???</a:t>
            </a:r>
            <a:endParaRPr lang="en-US" dirty="0"/>
          </a:p>
        </p:txBody>
      </p:sp>
      <p:sp>
        <p:nvSpPr>
          <p:cNvPr id="3" name="Content Placeholder 2">
            <a:extLst>
              <a:ext uri="{FF2B5EF4-FFF2-40B4-BE49-F238E27FC236}">
                <a16:creationId xmlns:a16="http://schemas.microsoft.com/office/drawing/2014/main" id="{1C55FE82-AF2B-6A4E-93D6-143C3EA2E35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8391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E35F-4D30-0E4A-A10E-4944939B7AEA}"/>
              </a:ext>
            </a:extLst>
          </p:cNvPr>
          <p:cNvSpPr>
            <a:spLocks noGrp="1"/>
          </p:cNvSpPr>
          <p:nvPr>
            <p:ph type="title"/>
          </p:nvPr>
        </p:nvSpPr>
        <p:spPr/>
        <p:txBody>
          <a:bodyPr/>
          <a:lstStyle/>
          <a:p>
            <a:r>
              <a:rPr lang="en-US" dirty="0"/>
              <a:t>What Can</a:t>
            </a:r>
            <a:r>
              <a:rPr lang="en-US" baseline="0" dirty="0"/>
              <a:t> I Do With Loop Antennas</a:t>
            </a:r>
            <a:endParaRPr lang="en-US" dirty="0"/>
          </a:p>
        </p:txBody>
      </p:sp>
      <p:sp>
        <p:nvSpPr>
          <p:cNvPr id="3" name="Content Placeholder 2">
            <a:extLst>
              <a:ext uri="{FF2B5EF4-FFF2-40B4-BE49-F238E27FC236}">
                <a16:creationId xmlns:a16="http://schemas.microsoft.com/office/drawing/2014/main" id="{D393A9B6-9F3B-1F41-96DC-5B9FFF32732F}"/>
              </a:ext>
            </a:extLst>
          </p:cNvPr>
          <p:cNvSpPr>
            <a:spLocks noGrp="1"/>
          </p:cNvSpPr>
          <p:nvPr>
            <p:ph idx="1"/>
          </p:nvPr>
        </p:nvSpPr>
        <p:spPr/>
        <p:txBody>
          <a:bodyPr>
            <a:normAutofit/>
          </a:bodyPr>
          <a:lstStyle/>
          <a:p>
            <a:r>
              <a:rPr lang="en-US" sz="2400" dirty="0"/>
              <a:t>They were used substantially for Parks on the Air in 2017.</a:t>
            </a:r>
          </a:p>
          <a:p>
            <a:r>
              <a:rPr lang="en-US" sz="2400" dirty="0"/>
              <a:t>They are often used for Summits on the Air (SOA).</a:t>
            </a:r>
          </a:p>
          <a:p>
            <a:r>
              <a:rPr lang="en-US" sz="2400" dirty="0"/>
              <a:t>They can be used for winter or summer field day.</a:t>
            </a:r>
          </a:p>
          <a:p>
            <a:r>
              <a:rPr lang="en-US" sz="2400" dirty="0"/>
              <a:t>If your transceiver has a receive input they can be used as receive antennas.</a:t>
            </a:r>
          </a:p>
          <a:p>
            <a:r>
              <a:rPr lang="en-US" sz="2400" dirty="0"/>
              <a:t>If you have antenna restrictions they can easily be put up in an attack space.</a:t>
            </a:r>
          </a:p>
          <a:p>
            <a:r>
              <a:rPr lang="en-US" sz="2400" dirty="0"/>
              <a:t>Loop antennas are fairly portable &amp; can be used for ad-hoc operating.</a:t>
            </a:r>
          </a:p>
          <a:p>
            <a:r>
              <a:rPr lang="en-US" sz="2400" dirty="0"/>
              <a:t>They are great for Radio Direction Finding (RDF) (aka Fox hunting).</a:t>
            </a:r>
          </a:p>
        </p:txBody>
      </p:sp>
    </p:spTree>
    <p:extLst>
      <p:ext uri="{BB962C8B-B14F-4D97-AF65-F5344CB8AC3E}">
        <p14:creationId xmlns:p14="http://schemas.microsoft.com/office/powerpoint/2010/main" val="134539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02BEF2-55D6-024B-B72A-03A8AF70B55B}"/>
              </a:ext>
            </a:extLst>
          </p:cNvPr>
          <p:cNvPicPr>
            <a:picLocks noChangeAspect="1"/>
          </p:cNvPicPr>
          <p:nvPr/>
        </p:nvPicPr>
        <p:blipFill>
          <a:blip r:embed="rId3"/>
          <a:stretch>
            <a:fillRect/>
          </a:stretch>
        </p:blipFill>
        <p:spPr>
          <a:xfrm>
            <a:off x="1584338" y="349108"/>
            <a:ext cx="6966538" cy="6207442"/>
          </a:xfrm>
          <a:prstGeom prst="rect">
            <a:avLst/>
          </a:prstGeom>
        </p:spPr>
      </p:pic>
    </p:spTree>
    <p:extLst>
      <p:ext uri="{BB962C8B-B14F-4D97-AF65-F5344CB8AC3E}">
        <p14:creationId xmlns:p14="http://schemas.microsoft.com/office/powerpoint/2010/main" val="423740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01C765-FE14-7D4F-AAF9-712930EB03CB}"/>
              </a:ext>
            </a:extLst>
          </p:cNvPr>
          <p:cNvPicPr>
            <a:picLocks noChangeAspect="1"/>
          </p:cNvPicPr>
          <p:nvPr/>
        </p:nvPicPr>
        <p:blipFill>
          <a:blip r:embed="rId3"/>
          <a:stretch>
            <a:fillRect/>
          </a:stretch>
        </p:blipFill>
        <p:spPr>
          <a:xfrm>
            <a:off x="1790700" y="254000"/>
            <a:ext cx="8610600" cy="6350000"/>
          </a:xfrm>
          <a:prstGeom prst="rect">
            <a:avLst/>
          </a:prstGeom>
        </p:spPr>
      </p:pic>
      <p:sp>
        <p:nvSpPr>
          <p:cNvPr id="9" name="Triangle 8">
            <a:hlinkClick r:id="rId4"/>
            <a:extLst>
              <a:ext uri="{FF2B5EF4-FFF2-40B4-BE49-F238E27FC236}">
                <a16:creationId xmlns:a16="http://schemas.microsoft.com/office/drawing/2014/main" id="{397624E8-B03F-8F43-95EE-6578ACE7EC11}"/>
              </a:ext>
            </a:extLst>
          </p:cNvPr>
          <p:cNvSpPr/>
          <p:nvPr/>
        </p:nvSpPr>
        <p:spPr>
          <a:xfrm>
            <a:off x="9897763" y="358346"/>
            <a:ext cx="2014151" cy="255784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5"/>
            <a:extLst>
              <a:ext uri="{FF2B5EF4-FFF2-40B4-BE49-F238E27FC236}">
                <a16:creationId xmlns:a16="http://schemas.microsoft.com/office/drawing/2014/main" id="{410A2777-E01D-C141-B579-AEE54FAB848D}"/>
              </a:ext>
            </a:extLst>
          </p:cNvPr>
          <p:cNvSpPr/>
          <p:nvPr/>
        </p:nvSpPr>
        <p:spPr>
          <a:xfrm>
            <a:off x="10046044" y="3987800"/>
            <a:ext cx="1865870" cy="1544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22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377E-EA58-AE40-9169-A757787145B8}"/>
              </a:ext>
            </a:extLst>
          </p:cNvPr>
          <p:cNvSpPr>
            <a:spLocks noGrp="1"/>
          </p:cNvSpPr>
          <p:nvPr>
            <p:ph type="title"/>
          </p:nvPr>
        </p:nvSpPr>
        <p:spPr>
          <a:xfrm>
            <a:off x="1584338" y="581227"/>
            <a:ext cx="9923557" cy="744653"/>
          </a:xfrm>
        </p:spPr>
        <p:txBody>
          <a:bodyPr>
            <a:normAutofit/>
          </a:bodyPr>
          <a:lstStyle/>
          <a:p>
            <a:r>
              <a:rPr lang="en-US" dirty="0"/>
              <a:t>Loop Antennas for Radio Direction Finding (RDF)</a:t>
            </a:r>
          </a:p>
        </p:txBody>
      </p:sp>
      <p:sp>
        <p:nvSpPr>
          <p:cNvPr id="3" name="Content Placeholder 2">
            <a:extLst>
              <a:ext uri="{FF2B5EF4-FFF2-40B4-BE49-F238E27FC236}">
                <a16:creationId xmlns:a16="http://schemas.microsoft.com/office/drawing/2014/main" id="{E95C4E58-7A96-854A-825C-DEECE8B06F70}"/>
              </a:ext>
            </a:extLst>
          </p:cNvPr>
          <p:cNvSpPr>
            <a:spLocks noGrp="1"/>
          </p:cNvSpPr>
          <p:nvPr>
            <p:ph idx="1"/>
          </p:nvPr>
        </p:nvSpPr>
        <p:spPr/>
        <p:txBody>
          <a:bodyPr>
            <a:normAutofit lnSpcReduction="10000"/>
          </a:bodyPr>
          <a:lstStyle/>
          <a:p>
            <a:pPr marL="0" indent="0">
              <a:buNone/>
            </a:pPr>
            <a:r>
              <a:rPr lang="en-US" sz="2400" dirty="0"/>
              <a:t>What do you need for RDF?</a:t>
            </a:r>
          </a:p>
          <a:p>
            <a:pPr marL="0" indent="0">
              <a:buNone/>
            </a:pPr>
            <a:r>
              <a:rPr lang="en-US" sz="2400" dirty="0"/>
              <a:t>You need a very directional antenna.</a:t>
            </a:r>
          </a:p>
          <a:p>
            <a:pPr marL="0" indent="0">
              <a:buNone/>
            </a:pPr>
            <a:r>
              <a:rPr lang="en-US" sz="2400" dirty="0"/>
              <a:t>A device for detecting the radio signal. </a:t>
            </a:r>
          </a:p>
          <a:p>
            <a:r>
              <a:rPr lang="en-US" sz="2400" dirty="0"/>
              <a:t>In amateur radio RDF applications the signal detector is usually a receiver. </a:t>
            </a:r>
          </a:p>
          <a:p>
            <a:r>
              <a:rPr lang="en-US" sz="2400" dirty="0"/>
              <a:t>It can also be a transceiver that you only use for receiving. Unmodified, commercially available portable or mobile receivers are generally quite satisfactory for signal detectors. </a:t>
            </a:r>
          </a:p>
          <a:p>
            <a:r>
              <a:rPr lang="en-US" sz="2400" dirty="0"/>
              <a:t>A signal strength meter can be used close in to indicate signal strength when you get close. </a:t>
            </a:r>
          </a:p>
          <a:p>
            <a:r>
              <a:rPr lang="en-US" sz="2400" dirty="0"/>
              <a:t>And at very close ranges a simple diode detector and dc micro-ammeter may suffice for the detector.</a:t>
            </a:r>
          </a:p>
          <a:p>
            <a:pPr marL="0" indent="0">
              <a:buNone/>
            </a:pPr>
            <a:endParaRPr lang="en-US" dirty="0"/>
          </a:p>
        </p:txBody>
      </p:sp>
    </p:spTree>
    <p:extLst>
      <p:ext uri="{BB962C8B-B14F-4D97-AF65-F5344CB8AC3E}">
        <p14:creationId xmlns:p14="http://schemas.microsoft.com/office/powerpoint/2010/main" val="129037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7E47-BF7F-D645-8ABC-F38D5473EEF2}"/>
              </a:ext>
            </a:extLst>
          </p:cNvPr>
          <p:cNvSpPr>
            <a:spLocks noGrp="1"/>
          </p:cNvSpPr>
          <p:nvPr>
            <p:ph type="title"/>
          </p:nvPr>
        </p:nvSpPr>
        <p:spPr/>
        <p:txBody>
          <a:bodyPr/>
          <a:lstStyle/>
          <a:p>
            <a:r>
              <a:rPr lang="en-US" dirty="0"/>
              <a:t>Triangulating with two RDF Antennas</a:t>
            </a:r>
          </a:p>
        </p:txBody>
      </p:sp>
      <p:pic>
        <p:nvPicPr>
          <p:cNvPr id="6" name="Picture 5">
            <a:extLst>
              <a:ext uri="{FF2B5EF4-FFF2-40B4-BE49-F238E27FC236}">
                <a16:creationId xmlns:a16="http://schemas.microsoft.com/office/drawing/2014/main" id="{2B3D44B2-B506-784F-B110-063DD60491B9}"/>
              </a:ext>
            </a:extLst>
          </p:cNvPr>
          <p:cNvPicPr>
            <a:picLocks noChangeAspect="1"/>
          </p:cNvPicPr>
          <p:nvPr/>
        </p:nvPicPr>
        <p:blipFill>
          <a:blip r:embed="rId2"/>
          <a:stretch>
            <a:fillRect/>
          </a:stretch>
        </p:blipFill>
        <p:spPr>
          <a:xfrm>
            <a:off x="1584338" y="1325880"/>
            <a:ext cx="6151262" cy="4660683"/>
          </a:xfrm>
          <a:prstGeom prst="rect">
            <a:avLst/>
          </a:prstGeom>
        </p:spPr>
      </p:pic>
    </p:spTree>
    <p:extLst>
      <p:ext uri="{BB962C8B-B14F-4D97-AF65-F5344CB8AC3E}">
        <p14:creationId xmlns:p14="http://schemas.microsoft.com/office/powerpoint/2010/main" val="265659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7E47-BF7F-D645-8ABC-F38D5473EEF2}"/>
              </a:ext>
            </a:extLst>
          </p:cNvPr>
          <p:cNvSpPr>
            <a:spLocks noGrp="1"/>
          </p:cNvSpPr>
          <p:nvPr>
            <p:ph type="title"/>
          </p:nvPr>
        </p:nvSpPr>
        <p:spPr/>
        <p:txBody>
          <a:bodyPr/>
          <a:lstStyle/>
          <a:p>
            <a:r>
              <a:rPr lang="en-US" dirty="0"/>
              <a:t>Shielded Loop antenna for RDF</a:t>
            </a:r>
          </a:p>
        </p:txBody>
      </p:sp>
      <p:pic>
        <p:nvPicPr>
          <p:cNvPr id="4" name="Picture 3">
            <a:extLst>
              <a:ext uri="{FF2B5EF4-FFF2-40B4-BE49-F238E27FC236}">
                <a16:creationId xmlns:a16="http://schemas.microsoft.com/office/drawing/2014/main" id="{E09F9AEC-A6B9-F24F-B73F-67E148EF1BF3}"/>
              </a:ext>
            </a:extLst>
          </p:cNvPr>
          <p:cNvPicPr>
            <a:picLocks noChangeAspect="1"/>
          </p:cNvPicPr>
          <p:nvPr/>
        </p:nvPicPr>
        <p:blipFill>
          <a:blip r:embed="rId2"/>
          <a:stretch>
            <a:fillRect/>
          </a:stretch>
        </p:blipFill>
        <p:spPr>
          <a:xfrm>
            <a:off x="1584338" y="1325880"/>
            <a:ext cx="5916980" cy="5193139"/>
          </a:xfrm>
          <a:prstGeom prst="rect">
            <a:avLst/>
          </a:prstGeom>
        </p:spPr>
      </p:pic>
      <p:pic>
        <p:nvPicPr>
          <p:cNvPr id="5" name="Picture 4">
            <a:extLst>
              <a:ext uri="{FF2B5EF4-FFF2-40B4-BE49-F238E27FC236}">
                <a16:creationId xmlns:a16="http://schemas.microsoft.com/office/drawing/2014/main" id="{1D67AABD-5231-1F49-ADBF-F0C69990932E}"/>
              </a:ext>
            </a:extLst>
          </p:cNvPr>
          <p:cNvPicPr>
            <a:picLocks noChangeAspect="1"/>
          </p:cNvPicPr>
          <p:nvPr/>
        </p:nvPicPr>
        <p:blipFill>
          <a:blip r:embed="rId3"/>
          <a:stretch>
            <a:fillRect/>
          </a:stretch>
        </p:blipFill>
        <p:spPr>
          <a:xfrm>
            <a:off x="7824058" y="1225310"/>
            <a:ext cx="3346450" cy="5394278"/>
          </a:xfrm>
          <a:prstGeom prst="rect">
            <a:avLst/>
          </a:prstGeom>
        </p:spPr>
      </p:pic>
    </p:spTree>
    <p:extLst>
      <p:ext uri="{BB962C8B-B14F-4D97-AF65-F5344CB8AC3E}">
        <p14:creationId xmlns:p14="http://schemas.microsoft.com/office/powerpoint/2010/main" val="271331601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286</TotalTime>
  <Words>1138</Words>
  <Application>Microsoft Macintosh PowerPoint</Application>
  <PresentationFormat>Widescreen</PresentationFormat>
  <Paragraphs>143</Paragraphs>
  <Slides>36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Century Gothic</vt:lpstr>
      <vt:lpstr>Times New Roman</vt:lpstr>
      <vt:lpstr>Times New Roman Regular</vt:lpstr>
      <vt:lpstr>Wingdings</vt:lpstr>
      <vt:lpstr>Wingdings 3</vt:lpstr>
      <vt:lpstr>Wisp</vt:lpstr>
      <vt:lpstr>Magnetic Loop Antennas for RDF, Receiving, Transmitting  Friday February 2nd 2018</vt:lpstr>
      <vt:lpstr>Why Should You Care</vt:lpstr>
      <vt:lpstr>Introduction</vt:lpstr>
      <vt:lpstr>What Can I Do With Loop Antennas</vt:lpstr>
      <vt:lpstr>PowerPoint Presentation</vt:lpstr>
      <vt:lpstr>PowerPoint Presentation</vt:lpstr>
      <vt:lpstr>Loop Antennas for Radio Direction Finding (RDF)</vt:lpstr>
      <vt:lpstr>Triangulating with two RDF Antennas</vt:lpstr>
      <vt:lpstr>Shielded Loop antenna for RDF</vt:lpstr>
      <vt:lpstr>A Closer Look at a Loop Antenna for RDF</vt:lpstr>
      <vt:lpstr>Multi-Turn Loop Antenna for RDF</vt:lpstr>
      <vt:lpstr>Design Characteristics of a RDF Loop Antenna</vt:lpstr>
      <vt:lpstr>Examples of RDF Loop Antennas</vt:lpstr>
      <vt:lpstr>PowerPoint Presentation</vt:lpstr>
      <vt:lpstr>Loop Antennas for Receiving</vt:lpstr>
      <vt:lpstr>Design Characteristics of a Receiving Loop Antenna </vt:lpstr>
      <vt:lpstr>PowerPoint Presentation</vt:lpstr>
      <vt:lpstr>PowerPoint Presentation</vt:lpstr>
      <vt:lpstr>PowerPoint Presentation</vt:lpstr>
      <vt:lpstr>Examples of a Receiving Loop Antenna</vt:lpstr>
      <vt:lpstr>Loop Antennas for Transmitting (1 of 5)</vt:lpstr>
      <vt:lpstr>Loop Antennas for Transmitting (2 of 5)</vt:lpstr>
      <vt:lpstr>…Another Xmit Example</vt:lpstr>
      <vt:lpstr>Yet Another Xmit Loop Calculator</vt:lpstr>
      <vt:lpstr>Loop Antennas for Transmitting (3 of 5)</vt:lpstr>
      <vt:lpstr>Loop Antennas for Transmitting (4 of 5)</vt:lpstr>
      <vt:lpstr>Loop Antennas for Transmitting (5 of 5)</vt:lpstr>
      <vt:lpstr>Design Characteristics of a Transmit Loop Antenna</vt:lpstr>
      <vt:lpstr>Special Considerations for a Xmit Loop Antenna</vt:lpstr>
      <vt:lpstr>Vacuum Air Variable Capacitors</vt:lpstr>
      <vt:lpstr>Examples of Xmit Loop Antennas</vt:lpstr>
      <vt:lpstr>Examples of Commercial Xmit Loop Antennas</vt:lpstr>
      <vt:lpstr>DIY Materials for Loop Antennas</vt:lpstr>
      <vt:lpstr>Commercially Available Loop Antennas</vt:lpstr>
      <vt:lpstr>References</vt:lpstr>
      <vt:lpstr>??? Questions ???</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Loop Antennas for  DF, Receiving, Transmitting</dc:title>
  <dc:creator>Gregory Rosenberg</dc:creator>
  <cp:lastModifiedBy>Gregory Rosenberg</cp:lastModifiedBy>
  <cp:revision>28</cp:revision>
  <dcterms:created xsi:type="dcterms:W3CDTF">2018-02-02T17:51:17Z</dcterms:created>
  <dcterms:modified xsi:type="dcterms:W3CDTF">2018-02-02T22:38:04Z</dcterms:modified>
</cp:coreProperties>
</file>